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5"/>
    <p:sldMasterId id="2147483724" r:id="rId6"/>
    <p:sldMasterId id="214748372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</p:sldIdLst>
  <p:sldSz cy="5143500" cx="9144000"/>
  <p:notesSz cx="6858000" cy="9144000"/>
  <p:embeddedFontLst>
    <p:embeddedFont>
      <p:font typeface="Rubik Medium"/>
      <p:regular r:id="rId92"/>
      <p:bold r:id="rId93"/>
      <p:italic r:id="rId94"/>
      <p:boldItalic r:id="rId95"/>
    </p:embeddedFont>
    <p:embeddedFont>
      <p:font typeface="Rubik Light"/>
      <p:regular r:id="rId96"/>
      <p:bold r:id="rId97"/>
      <p:italic r:id="rId98"/>
      <p:boldItalic r:id="rId99"/>
    </p:embeddedFont>
    <p:embeddedFont>
      <p:font typeface="Lato"/>
      <p:regular r:id="rId100"/>
      <p:bold r:id="rId101"/>
      <p:italic r:id="rId102"/>
      <p:boldItalic r:id="rId103"/>
    </p:embeddedFont>
    <p:embeddedFont>
      <p:font typeface="Rubik"/>
      <p:regular r:id="rId104"/>
      <p:bold r:id="rId105"/>
      <p:italic r:id="rId106"/>
      <p:boldItalic r:id="rId107"/>
    </p:embeddedFont>
    <p:embeddedFont>
      <p:font typeface="Helvetica Neue Light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F4A146F-BBE1-4A99-BD0A-3E435D2E1FA8}">
  <a:tblStyle styleId="{EF4A146F-BBE1-4A99-BD0A-3E435D2E1F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Rubik-boldItalic.fntdata"/><Relationship Id="rId106" Type="http://schemas.openxmlformats.org/officeDocument/2006/relationships/font" Target="fonts/Rubik-italic.fntdata"/><Relationship Id="rId105" Type="http://schemas.openxmlformats.org/officeDocument/2006/relationships/font" Target="fonts/Rubik-bold.fntdata"/><Relationship Id="rId104" Type="http://schemas.openxmlformats.org/officeDocument/2006/relationships/font" Target="fonts/Rubik-regular.fntdata"/><Relationship Id="rId109" Type="http://schemas.openxmlformats.org/officeDocument/2006/relationships/font" Target="fonts/HelveticaNeueLight-bold.fntdata"/><Relationship Id="rId108" Type="http://schemas.openxmlformats.org/officeDocument/2006/relationships/font" Target="fonts/HelveticaNeueLight-regular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Lato-boldItalic.fntdata"/><Relationship Id="rId102" Type="http://schemas.openxmlformats.org/officeDocument/2006/relationships/font" Target="fonts/Lato-italic.fntdata"/><Relationship Id="rId101" Type="http://schemas.openxmlformats.org/officeDocument/2006/relationships/font" Target="fonts/Lato-bold.fntdata"/><Relationship Id="rId100" Type="http://schemas.openxmlformats.org/officeDocument/2006/relationships/font" Target="fonts/Lato-regular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RubikMedium-boldItalic.fntdata"/><Relationship Id="rId94" Type="http://schemas.openxmlformats.org/officeDocument/2006/relationships/font" Target="fonts/RubikMedium-italic.fntdata"/><Relationship Id="rId97" Type="http://schemas.openxmlformats.org/officeDocument/2006/relationships/font" Target="fonts/RubikLight-bold.fntdata"/><Relationship Id="rId96" Type="http://schemas.openxmlformats.org/officeDocument/2006/relationships/font" Target="fonts/RubikLight-regular.fntdata"/><Relationship Id="rId11" Type="http://schemas.openxmlformats.org/officeDocument/2006/relationships/slide" Target="slides/slide3.xml"/><Relationship Id="rId99" Type="http://schemas.openxmlformats.org/officeDocument/2006/relationships/font" Target="fonts/RubikLight-boldItalic.fntdata"/><Relationship Id="rId10" Type="http://schemas.openxmlformats.org/officeDocument/2006/relationships/slide" Target="slides/slide2.xml"/><Relationship Id="rId98" Type="http://schemas.openxmlformats.org/officeDocument/2006/relationships/font" Target="fonts/RubikLight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font" Target="fonts/RubikMedium-bold.fntdata"/><Relationship Id="rId92" Type="http://schemas.openxmlformats.org/officeDocument/2006/relationships/font" Target="fonts/RubikMedium-regular.fntdata"/><Relationship Id="rId15" Type="http://schemas.openxmlformats.org/officeDocument/2006/relationships/slide" Target="slides/slide7.xml"/><Relationship Id="rId110" Type="http://schemas.openxmlformats.org/officeDocument/2006/relationships/font" Target="fonts/HelveticaNeueLight-italic.fntdata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11" Type="http://schemas.openxmlformats.org/officeDocument/2006/relationships/font" Target="fonts/HelveticaNeueLight-boldItalic.fntdata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cbad62203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cbad62203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cbad62203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6cbad62203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cbad62203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6cbad62203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cbad62203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6cbad62203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cbad62203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6cbad62203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cbad62203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6cbad62203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cbad62203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6cbad62203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cbad62203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6cbad62203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cbad62203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6cbad62203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bad62203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bad62203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cbad62203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6cbad62203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cbad62203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cbad62203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cbad62203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6cbad62203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cbad62203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6cbad62203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cbad62203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6cbad62203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cbad62203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6cbad62203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cbad62203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6cbad62203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bad6220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6cbad6220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cbad62203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6cbad62203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cbad62203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6cbad62203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cbad62203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6cbad62203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cbad62203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6cbad62203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cbad62203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cbad62203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Redes Neuronales, Preliminares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Perceptrón; función logística sigmoide; perceptrón con con variable; entropía cruzada; propagation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Recursos: pair programming</a:t>
            </a:r>
            <a:r>
              <a:rPr lang="es" sz="14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</a:t>
            </a:r>
            <a:r>
              <a:rPr lang="es" sz="14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bad62203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6cbad62203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cbad62203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6cbad62203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cbad62203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6cbad62203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cbad62203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6cbad62203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cbad62203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cbad62203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6cbad6220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6cbad6220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bad62203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bad62203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6cbad62203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6cbad62203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6cbad62203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6cbad62203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cbad62203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cbad62203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cbad62203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cbad62203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cbad62203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6cbad62203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cbad62203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6cbad62203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cbad62203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6cbad62203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cbad62203_0_1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6cbad62203_0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cbad62203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6cbad62203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cbad62203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cbad62203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6cbad62203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6cbad62203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cbad62203_0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6cbad62203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cbad62203_0_1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g6cbad62203_0_1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6cbad62203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6cbad62203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cbad62203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6cbad62203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cbad62203_0_1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6cbad62203_0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cbad62203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g6cbad62203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cbad62203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6cbad62203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6cbad62203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6cbad62203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cbad62203_0_1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6cbad62203_0_1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6cbad62203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6cbad62203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6cbad62203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6cbad62203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6cbad62203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g6cbad62203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6cbad62203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g6cbad62203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6cbad62203_0_1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6cbad62203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cbad62203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6cbad62203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cbad62203_0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6cbad62203_0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6cbad62203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6cbad62203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6cbad62203_0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g6cbad62203_0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6cbad62203_0_1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g6cbad62203_0_1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cbad62203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6cbad62203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bad62203_0_1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g6cbad62203_0_1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cbad62203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g6cbad62203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6cbad62203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6cbad62203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6cbad62203_0_1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g6cbad62203_0_1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6cbad62203_0_1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g6cbad62203_0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cbad62203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6cbad62203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cbad62203_0_1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cbad62203_0_1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6cbad62203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6cbad62203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6cbad62203_0_1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6cbad62203_0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cbad62203_0_1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cbad62203_0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6cbad62203_0_1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6cbad62203_0_1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cbad62203_0_1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cbad62203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cbad62203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cbad62203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6cbad62203_0_1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6cbad62203_0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6cbad62203_0_1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6cbad62203_0_1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6cbad62203_0_1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6cbad62203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cbad62203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6cbad62203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6cbad62203_0_1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6cbad62203_0_1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6cbad62203_0_1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6cbad62203_0_1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6cbad62203_0_1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g6cbad62203_0_1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6cbad62203_0_1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6cbad62203_0_1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cbad62203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6cbad62203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0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1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jp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2.gif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3.gif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jpg"/><Relationship Id="rId3" Type="http://schemas.openxmlformats.org/officeDocument/2006/relationships/image" Target="../media/image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4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" name="Google Shape;175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4">
  <p:cSld name="TITLE_AND_BODY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5">
  <p:cSld name="TITLE_AND_BODY_7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90" name="Google Shape;19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7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4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2" name="Google Shape;202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5" name="Google Shape;20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8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7" name="Google Shape;2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9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16" name="Google Shape;21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1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2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23" name="Google Shape;22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26" name="Google Shape;226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7" name="Google Shape;227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53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54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5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38" name="Google Shape;23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6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7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7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45" name="Google Shape;24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48" name="Google Shape;248;p5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9" name="Google Shape;249;p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58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54" name="Google Shape;25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9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0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6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259" name="Google Shape;25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1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2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62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67" name="Google Shape;26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70" name="Google Shape;270;p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1" name="Google Shape;271;p6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63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7" name="Google Shape;277;p64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6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81" name="Google Shape;2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6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6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66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287" name="Google Shape;287;p66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88" name="Google Shape;288;p66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89" name="Google Shape;289;p66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3" name="Google Shape;293;p68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6" name="Google Shape;296;p6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7" name="Google Shape;29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" name="Google Shape;30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3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5" name="Google Shape;30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4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" name="Google Shape;31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6" name="Google Shape;316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7" name="Google Shape;31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4">
  <p:cSld name="TITLE_AND_BODY_6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1" name="Google Shape;32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5">
  <p:cSld name="TITLE_AND_BODY_7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" name="Google Shape;32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8" name="Google Shape;32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31" name="Google Shape;331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3" name="Google Shape;19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4" name="Google Shape;194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2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gif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gif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medium.com/@weblab_tech/pair-programming-guide-a76ca43ff389" TargetMode="External"/><Relationship Id="rId4" Type="http://schemas.openxmlformats.org/officeDocument/2006/relationships/image" Target="../media/image5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www.youtube.com/watch?v=aircAruvnKk&amp;t=418s" TargetMode="External"/><Relationship Id="rId4" Type="http://schemas.openxmlformats.org/officeDocument/2006/relationships/hyperlink" Target="https://www.youtube.com/watch?v=IHZwWFHWa-w&amp;t=379s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www.youtube.com/watch?v=D8iMDH5va9M" TargetMode="External"/><Relationship Id="rId4" Type="http://schemas.openxmlformats.org/officeDocument/2006/relationships/hyperlink" Target="https://www.youtube.com/watch?v=fAKwocta2wM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6" name="Google Shape;396;p88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97" name="Google Shape;397;p88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Técnicamente,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98" name="Google Shape;39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88"/>
          <p:cNvCxnSpPr/>
          <p:nvPr/>
        </p:nvCxnSpPr>
        <p:spPr>
          <a:xfrm>
            <a:off x="1825675" y="3309780"/>
            <a:ext cx="214500" cy="263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8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6" name="Google Shape;406;p89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07" name="Google Shape;407;p89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Técnicamente,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08" name="Google Shape;408;p89"/>
          <p:cNvCxnSpPr/>
          <p:nvPr/>
        </p:nvCxnSpPr>
        <p:spPr>
          <a:xfrm>
            <a:off x="1825675" y="3309780"/>
            <a:ext cx="214500" cy="263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9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5" name="Google Shape;415;p90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16" name="Google Shape;416;p90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,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17" name="Google Shape;417;p90"/>
          <p:cNvCxnSpPr/>
          <p:nvPr/>
        </p:nvCxnSpPr>
        <p:spPr>
          <a:xfrm>
            <a:off x="2077125" y="3598255"/>
            <a:ext cx="195000" cy="165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9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4" name="Google Shape;424;p91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25" name="Google Shape;425;p91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26" name="Google Shape;426;p91"/>
          <p:cNvCxnSpPr/>
          <p:nvPr/>
        </p:nvCxnSpPr>
        <p:spPr>
          <a:xfrm>
            <a:off x="2077125" y="3598255"/>
            <a:ext cx="195000" cy="165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2" name="Google Shape;432;p92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3" name="Google Shape;433;p92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34" name="Google Shape;43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0" name="Google Shape;440;p93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41" name="Google Shape;441;p93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42" name="Google Shape;44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93"/>
          <p:cNvCxnSpPr/>
          <p:nvPr/>
        </p:nvCxnSpPr>
        <p:spPr>
          <a:xfrm>
            <a:off x="2272125" y="3787480"/>
            <a:ext cx="165600" cy="78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9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94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51" name="Google Shape;451;p94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52" name="Google Shape;452;p94"/>
          <p:cNvCxnSpPr/>
          <p:nvPr/>
        </p:nvCxnSpPr>
        <p:spPr>
          <a:xfrm>
            <a:off x="2272125" y="3787480"/>
            <a:ext cx="165600" cy="78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8" name="Google Shape;458;p95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59" name="Google Shape;459;p95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Repetimos hasta converger</a:t>
            </a:r>
            <a:endParaRPr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Nos fijamos la dirección de decrecimiento en ese punto.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Técnicamente,</a:t>
            </a: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derivamos o calculamos el gradiente.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Actualizamos los valores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60" name="Google Shape;46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Perceptrón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7"/>
          <p:cNvSpPr txBox="1"/>
          <p:nvPr/>
        </p:nvSpPr>
        <p:spPr>
          <a:xfrm>
            <a:off x="857475" y="1695600"/>
            <a:ext cx="7413900" cy="2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Presentar el Perceptrón con un grado de detalle que permita entender lo que viene después. Para eso, vamos a trabajar sobre los conceptos más difíciles que suelen aparecer.</a:t>
            </a:r>
            <a:endParaRPr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○"/>
            </a:pPr>
            <a:r>
              <a:rPr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idea es que entiendan “la cocina” del asunto - lo que hay detrás.</a:t>
            </a:r>
            <a:endParaRPr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1446D"/>
              </a:buClr>
              <a:buSzPts val="1600"/>
              <a:buFont typeface="Rubik Light"/>
              <a:buChar char="○"/>
            </a:pPr>
            <a:r>
              <a:rPr i="0" lang="es" sz="1600" u="none" cap="none" strike="noStrike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No se preocupen si se pierden en los detalles matemáticos.</a:t>
            </a:r>
            <a:endParaRPr i="0" sz="1600" u="none" cap="none" strike="noStrike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i="0" lang="es" sz="16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Presentar Keras como entorno de desarrollo para Redes Neuronales</a:t>
            </a:r>
            <a:endParaRPr i="0" sz="16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71" name="Google Shape;471;p97"/>
          <p:cNvSpPr txBox="1"/>
          <p:nvPr/>
        </p:nvSpPr>
        <p:spPr>
          <a:xfrm>
            <a:off x="899775" y="886800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Objetivos de este encuentro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750" y="1473450"/>
            <a:ext cx="5212500" cy="3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Challenger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415" y="1434575"/>
            <a:ext cx="5797169" cy="347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Challenger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140" y="1331650"/>
            <a:ext cx="4847719" cy="2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0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Challenger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140" y="1331650"/>
            <a:ext cx="4847719" cy="2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01"/>
          <p:cNvSpPr txBox="1"/>
          <p:nvPr/>
        </p:nvSpPr>
        <p:spPr>
          <a:xfrm>
            <a:off x="923125" y="4332750"/>
            <a:ext cx="71949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Estamos viendo realizaciones de un fenómeno probabilístico</a:t>
            </a:r>
            <a:endParaRPr i="0" sz="1800" u="none" cap="none" strike="noStrike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96" name="Google Shape;496;p10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Challenger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1446D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Perceptrón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7" name="Google Shape;507;p103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08" name="Google Shape;50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075" y="2146175"/>
            <a:ext cx="3928075" cy="25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4"/>
          <p:cNvSpPr/>
          <p:nvPr/>
        </p:nvSpPr>
        <p:spPr>
          <a:xfrm>
            <a:off x="3180325" y="2355350"/>
            <a:ext cx="1713000" cy="6951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+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4" name="Google Shape;514;p104"/>
          <p:cNvSpPr/>
          <p:nvPr/>
        </p:nvSpPr>
        <p:spPr>
          <a:xfrm>
            <a:off x="2192425" y="1970550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5" name="Google Shape;515;p104"/>
          <p:cNvSpPr/>
          <p:nvPr/>
        </p:nvSpPr>
        <p:spPr>
          <a:xfrm>
            <a:off x="2192425" y="2818025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6" name="Google Shape;516;p104"/>
          <p:cNvSpPr/>
          <p:nvPr/>
        </p:nvSpPr>
        <p:spPr>
          <a:xfrm>
            <a:off x="5418525" y="2355350"/>
            <a:ext cx="1181700" cy="69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17" name="Google Shape;517;p104"/>
          <p:cNvCxnSpPr>
            <a:stCxn id="514" idx="6"/>
            <a:endCxn id="513" idx="1"/>
          </p:cNvCxnSpPr>
          <p:nvPr/>
        </p:nvCxnSpPr>
        <p:spPr>
          <a:xfrm>
            <a:off x="2838325" y="2293500"/>
            <a:ext cx="592800" cy="1635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18" name="Google Shape;518;p104"/>
          <p:cNvCxnSpPr>
            <a:stCxn id="515" idx="6"/>
            <a:endCxn id="513" idx="3"/>
          </p:cNvCxnSpPr>
          <p:nvPr/>
        </p:nvCxnSpPr>
        <p:spPr>
          <a:xfrm flipH="1" rot="10800000">
            <a:off x="2838325" y="2948675"/>
            <a:ext cx="592800" cy="1923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19" name="Google Shape;519;p104"/>
          <p:cNvCxnSpPr>
            <a:stCxn id="513" idx="6"/>
            <a:endCxn id="516" idx="1"/>
          </p:cNvCxnSpPr>
          <p:nvPr/>
        </p:nvCxnSpPr>
        <p:spPr>
          <a:xfrm>
            <a:off x="4893325" y="2702900"/>
            <a:ext cx="5253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0" name="Google Shape;520;p104"/>
          <p:cNvCxnSpPr>
            <a:stCxn id="516" idx="3"/>
          </p:cNvCxnSpPr>
          <p:nvPr/>
        </p:nvCxnSpPr>
        <p:spPr>
          <a:xfrm>
            <a:off x="6600225" y="2702900"/>
            <a:ext cx="888000" cy="66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21" name="Google Shape;521;p104"/>
          <p:cNvSpPr txBox="1"/>
          <p:nvPr/>
        </p:nvSpPr>
        <p:spPr>
          <a:xfrm>
            <a:off x="1355725" y="2099447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2" name="Google Shape;522;p104"/>
          <p:cNvSpPr txBox="1"/>
          <p:nvPr/>
        </p:nvSpPr>
        <p:spPr>
          <a:xfrm>
            <a:off x="1355725" y="294147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23" name="Google Shape;523;p104"/>
          <p:cNvCxnSpPr>
            <a:stCxn id="521" idx="3"/>
            <a:endCxn id="514" idx="2"/>
          </p:cNvCxnSpPr>
          <p:nvPr/>
        </p:nvCxnSpPr>
        <p:spPr>
          <a:xfrm flipH="1" rot="10800000">
            <a:off x="1710025" y="2293547"/>
            <a:ext cx="482400" cy="5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4" name="Google Shape;524;p104"/>
          <p:cNvCxnSpPr>
            <a:stCxn id="522" idx="3"/>
            <a:endCxn id="515" idx="2"/>
          </p:cNvCxnSpPr>
          <p:nvPr/>
        </p:nvCxnSpPr>
        <p:spPr>
          <a:xfrm>
            <a:off x="1666525" y="3140975"/>
            <a:ext cx="525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25" name="Google Shape;52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700" y="2503574"/>
            <a:ext cx="291047" cy="4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0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7" name="Google Shape;527;p104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5"/>
          <p:cNvSpPr/>
          <p:nvPr/>
        </p:nvSpPr>
        <p:spPr>
          <a:xfrm>
            <a:off x="3180325" y="2355350"/>
            <a:ext cx="1713000" cy="6951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+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3" name="Google Shape;533;p105"/>
          <p:cNvSpPr/>
          <p:nvPr/>
        </p:nvSpPr>
        <p:spPr>
          <a:xfrm>
            <a:off x="2192425" y="1970550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4" name="Google Shape;534;p105"/>
          <p:cNvSpPr/>
          <p:nvPr/>
        </p:nvSpPr>
        <p:spPr>
          <a:xfrm>
            <a:off x="2192425" y="2818025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5" name="Google Shape;535;p105"/>
          <p:cNvSpPr/>
          <p:nvPr/>
        </p:nvSpPr>
        <p:spPr>
          <a:xfrm>
            <a:off x="5418525" y="2355350"/>
            <a:ext cx="1181700" cy="69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36" name="Google Shape;536;p105"/>
          <p:cNvCxnSpPr>
            <a:stCxn id="533" idx="6"/>
            <a:endCxn id="532" idx="1"/>
          </p:cNvCxnSpPr>
          <p:nvPr/>
        </p:nvCxnSpPr>
        <p:spPr>
          <a:xfrm>
            <a:off x="2838325" y="2293500"/>
            <a:ext cx="592800" cy="1635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7" name="Google Shape;537;p105"/>
          <p:cNvCxnSpPr>
            <a:stCxn id="534" idx="6"/>
            <a:endCxn id="532" idx="3"/>
          </p:cNvCxnSpPr>
          <p:nvPr/>
        </p:nvCxnSpPr>
        <p:spPr>
          <a:xfrm flipH="1" rot="10800000">
            <a:off x="2838325" y="2948675"/>
            <a:ext cx="592800" cy="1923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8" name="Google Shape;538;p105"/>
          <p:cNvCxnSpPr>
            <a:stCxn id="532" idx="6"/>
            <a:endCxn id="535" idx="1"/>
          </p:cNvCxnSpPr>
          <p:nvPr/>
        </p:nvCxnSpPr>
        <p:spPr>
          <a:xfrm>
            <a:off x="4893325" y="2702900"/>
            <a:ext cx="5253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9" name="Google Shape;539;p105"/>
          <p:cNvCxnSpPr>
            <a:stCxn id="535" idx="3"/>
          </p:cNvCxnSpPr>
          <p:nvPr/>
        </p:nvCxnSpPr>
        <p:spPr>
          <a:xfrm>
            <a:off x="6600225" y="2702900"/>
            <a:ext cx="888000" cy="66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0" name="Google Shape;540;p105"/>
          <p:cNvSpPr txBox="1"/>
          <p:nvPr/>
        </p:nvSpPr>
        <p:spPr>
          <a:xfrm>
            <a:off x="1355725" y="2099447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1" name="Google Shape;541;p105"/>
          <p:cNvSpPr txBox="1"/>
          <p:nvPr/>
        </p:nvSpPr>
        <p:spPr>
          <a:xfrm>
            <a:off x="1355725" y="294147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42" name="Google Shape;542;p105"/>
          <p:cNvCxnSpPr>
            <a:stCxn id="540" idx="3"/>
            <a:endCxn id="533" idx="2"/>
          </p:cNvCxnSpPr>
          <p:nvPr/>
        </p:nvCxnSpPr>
        <p:spPr>
          <a:xfrm flipH="1" rot="10800000">
            <a:off x="1710025" y="2293547"/>
            <a:ext cx="482400" cy="5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3" name="Google Shape;543;p105"/>
          <p:cNvCxnSpPr>
            <a:stCxn id="541" idx="3"/>
            <a:endCxn id="534" idx="2"/>
          </p:cNvCxnSpPr>
          <p:nvPr/>
        </p:nvCxnSpPr>
        <p:spPr>
          <a:xfrm>
            <a:off x="1666525" y="3140975"/>
            <a:ext cx="525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4" name="Google Shape;544;p105"/>
          <p:cNvSpPr/>
          <p:nvPr/>
        </p:nvSpPr>
        <p:spPr>
          <a:xfrm rot="-5400000">
            <a:off x="14285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05"/>
          <p:cNvSpPr txBox="1"/>
          <p:nvPr/>
        </p:nvSpPr>
        <p:spPr>
          <a:xfrm>
            <a:off x="1052300" y="3897875"/>
            <a:ext cx="944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Entradas: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Features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+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46" name="Google Shape;54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700" y="2503574"/>
            <a:ext cx="291047" cy="4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0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8" name="Google Shape;548;p105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6"/>
          <p:cNvSpPr/>
          <p:nvPr/>
        </p:nvSpPr>
        <p:spPr>
          <a:xfrm>
            <a:off x="3180325" y="2355350"/>
            <a:ext cx="1713000" cy="6951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+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4" name="Google Shape;554;p106"/>
          <p:cNvSpPr/>
          <p:nvPr/>
        </p:nvSpPr>
        <p:spPr>
          <a:xfrm>
            <a:off x="2192425" y="1970550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5" name="Google Shape;555;p106"/>
          <p:cNvSpPr/>
          <p:nvPr/>
        </p:nvSpPr>
        <p:spPr>
          <a:xfrm>
            <a:off x="2192425" y="2818025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6" name="Google Shape;556;p106"/>
          <p:cNvSpPr/>
          <p:nvPr/>
        </p:nvSpPr>
        <p:spPr>
          <a:xfrm>
            <a:off x="5418525" y="2355350"/>
            <a:ext cx="1181700" cy="69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57" name="Google Shape;557;p106"/>
          <p:cNvCxnSpPr>
            <a:stCxn id="554" idx="6"/>
            <a:endCxn id="553" idx="1"/>
          </p:cNvCxnSpPr>
          <p:nvPr/>
        </p:nvCxnSpPr>
        <p:spPr>
          <a:xfrm>
            <a:off x="2838325" y="2293500"/>
            <a:ext cx="592800" cy="1635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8" name="Google Shape;558;p106"/>
          <p:cNvCxnSpPr>
            <a:stCxn id="555" idx="6"/>
            <a:endCxn id="553" idx="3"/>
          </p:cNvCxnSpPr>
          <p:nvPr/>
        </p:nvCxnSpPr>
        <p:spPr>
          <a:xfrm flipH="1" rot="10800000">
            <a:off x="2838325" y="2948675"/>
            <a:ext cx="592800" cy="1923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9" name="Google Shape;559;p106"/>
          <p:cNvCxnSpPr>
            <a:stCxn id="553" idx="6"/>
            <a:endCxn id="556" idx="1"/>
          </p:cNvCxnSpPr>
          <p:nvPr/>
        </p:nvCxnSpPr>
        <p:spPr>
          <a:xfrm>
            <a:off x="4893325" y="2702900"/>
            <a:ext cx="5253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0" name="Google Shape;560;p106"/>
          <p:cNvCxnSpPr>
            <a:stCxn id="556" idx="3"/>
          </p:cNvCxnSpPr>
          <p:nvPr/>
        </p:nvCxnSpPr>
        <p:spPr>
          <a:xfrm>
            <a:off x="6600225" y="2702900"/>
            <a:ext cx="888000" cy="66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1" name="Google Shape;561;p106"/>
          <p:cNvSpPr txBox="1"/>
          <p:nvPr/>
        </p:nvSpPr>
        <p:spPr>
          <a:xfrm>
            <a:off x="1355725" y="2099447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2" name="Google Shape;562;p106"/>
          <p:cNvSpPr txBox="1"/>
          <p:nvPr/>
        </p:nvSpPr>
        <p:spPr>
          <a:xfrm>
            <a:off x="1355725" y="294147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63" name="Google Shape;563;p106"/>
          <p:cNvCxnSpPr>
            <a:stCxn id="561" idx="3"/>
            <a:endCxn id="554" idx="2"/>
          </p:cNvCxnSpPr>
          <p:nvPr/>
        </p:nvCxnSpPr>
        <p:spPr>
          <a:xfrm flipH="1" rot="10800000">
            <a:off x="1710025" y="2293547"/>
            <a:ext cx="482400" cy="5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4" name="Google Shape;564;p106"/>
          <p:cNvCxnSpPr>
            <a:stCxn id="562" idx="3"/>
            <a:endCxn id="555" idx="2"/>
          </p:cNvCxnSpPr>
          <p:nvPr/>
        </p:nvCxnSpPr>
        <p:spPr>
          <a:xfrm>
            <a:off x="1666525" y="3140975"/>
            <a:ext cx="525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5" name="Google Shape;565;p106"/>
          <p:cNvSpPr/>
          <p:nvPr/>
        </p:nvSpPr>
        <p:spPr>
          <a:xfrm rot="-5400000">
            <a:off x="14285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06"/>
          <p:cNvSpPr/>
          <p:nvPr/>
        </p:nvSpPr>
        <p:spPr>
          <a:xfrm rot="-5400000">
            <a:off x="24351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6"/>
          <p:cNvSpPr txBox="1"/>
          <p:nvPr/>
        </p:nvSpPr>
        <p:spPr>
          <a:xfrm>
            <a:off x="1052300" y="3897875"/>
            <a:ext cx="944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Entradas: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Features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+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8" name="Google Shape;568;p106"/>
          <p:cNvSpPr txBox="1"/>
          <p:nvPr/>
        </p:nvSpPr>
        <p:spPr>
          <a:xfrm>
            <a:off x="1903123" y="3897875"/>
            <a:ext cx="1279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Pesos: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 que buscamos en el entrenamiento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69" name="Google Shape;56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700" y="2503574"/>
            <a:ext cx="291047" cy="4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0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1" name="Google Shape;571;p106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7"/>
          <p:cNvSpPr/>
          <p:nvPr/>
        </p:nvSpPr>
        <p:spPr>
          <a:xfrm>
            <a:off x="3180325" y="2355350"/>
            <a:ext cx="1713000" cy="6951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+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7" name="Google Shape;577;p107"/>
          <p:cNvSpPr/>
          <p:nvPr/>
        </p:nvSpPr>
        <p:spPr>
          <a:xfrm>
            <a:off x="2192425" y="1970550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8" name="Google Shape;578;p107"/>
          <p:cNvSpPr/>
          <p:nvPr/>
        </p:nvSpPr>
        <p:spPr>
          <a:xfrm>
            <a:off x="2192425" y="2818025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9" name="Google Shape;579;p107"/>
          <p:cNvSpPr/>
          <p:nvPr/>
        </p:nvSpPr>
        <p:spPr>
          <a:xfrm>
            <a:off x="5418525" y="2355350"/>
            <a:ext cx="1181700" cy="69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80" name="Google Shape;580;p107"/>
          <p:cNvCxnSpPr>
            <a:stCxn id="577" idx="6"/>
            <a:endCxn id="576" idx="1"/>
          </p:cNvCxnSpPr>
          <p:nvPr/>
        </p:nvCxnSpPr>
        <p:spPr>
          <a:xfrm>
            <a:off x="2838325" y="2293500"/>
            <a:ext cx="592800" cy="1635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1" name="Google Shape;581;p107"/>
          <p:cNvCxnSpPr>
            <a:stCxn id="578" idx="6"/>
            <a:endCxn id="576" idx="3"/>
          </p:cNvCxnSpPr>
          <p:nvPr/>
        </p:nvCxnSpPr>
        <p:spPr>
          <a:xfrm flipH="1" rot="10800000">
            <a:off x="2838325" y="2948675"/>
            <a:ext cx="592800" cy="1923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2" name="Google Shape;582;p107"/>
          <p:cNvCxnSpPr>
            <a:stCxn id="576" idx="6"/>
            <a:endCxn id="579" idx="1"/>
          </p:cNvCxnSpPr>
          <p:nvPr/>
        </p:nvCxnSpPr>
        <p:spPr>
          <a:xfrm>
            <a:off x="4893325" y="2702900"/>
            <a:ext cx="5253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3" name="Google Shape;583;p107"/>
          <p:cNvCxnSpPr>
            <a:stCxn id="579" idx="3"/>
          </p:cNvCxnSpPr>
          <p:nvPr/>
        </p:nvCxnSpPr>
        <p:spPr>
          <a:xfrm>
            <a:off x="6600225" y="2702900"/>
            <a:ext cx="888000" cy="66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4" name="Google Shape;584;p107"/>
          <p:cNvSpPr txBox="1"/>
          <p:nvPr/>
        </p:nvSpPr>
        <p:spPr>
          <a:xfrm>
            <a:off x="1355725" y="2099447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5" name="Google Shape;585;p107"/>
          <p:cNvSpPr txBox="1"/>
          <p:nvPr/>
        </p:nvSpPr>
        <p:spPr>
          <a:xfrm>
            <a:off x="1355725" y="294147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86" name="Google Shape;586;p107"/>
          <p:cNvCxnSpPr>
            <a:stCxn id="584" idx="3"/>
            <a:endCxn id="577" idx="2"/>
          </p:cNvCxnSpPr>
          <p:nvPr/>
        </p:nvCxnSpPr>
        <p:spPr>
          <a:xfrm flipH="1" rot="10800000">
            <a:off x="1710025" y="2293547"/>
            <a:ext cx="482400" cy="5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7" name="Google Shape;587;p107"/>
          <p:cNvCxnSpPr>
            <a:stCxn id="585" idx="3"/>
            <a:endCxn id="578" idx="2"/>
          </p:cNvCxnSpPr>
          <p:nvPr/>
        </p:nvCxnSpPr>
        <p:spPr>
          <a:xfrm>
            <a:off x="1666525" y="3140975"/>
            <a:ext cx="525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8" name="Google Shape;588;p107"/>
          <p:cNvSpPr/>
          <p:nvPr/>
        </p:nvSpPr>
        <p:spPr>
          <a:xfrm rot="-5400000">
            <a:off x="14285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07"/>
          <p:cNvSpPr/>
          <p:nvPr/>
        </p:nvSpPr>
        <p:spPr>
          <a:xfrm rot="-5400000">
            <a:off x="24351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07"/>
          <p:cNvSpPr/>
          <p:nvPr/>
        </p:nvSpPr>
        <p:spPr>
          <a:xfrm rot="-5400000">
            <a:off x="3903721" y="2945725"/>
            <a:ext cx="160500" cy="165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07"/>
          <p:cNvSpPr txBox="1"/>
          <p:nvPr/>
        </p:nvSpPr>
        <p:spPr>
          <a:xfrm>
            <a:off x="1052300" y="3897875"/>
            <a:ext cx="944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Entradas: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Features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+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2" name="Google Shape;592;p107"/>
          <p:cNvSpPr txBox="1"/>
          <p:nvPr/>
        </p:nvSpPr>
        <p:spPr>
          <a:xfrm>
            <a:off x="1903123" y="3897875"/>
            <a:ext cx="1279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Pesos: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 que buscamos en el entrenamiento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3" name="Google Shape;593;p107"/>
          <p:cNvSpPr txBox="1"/>
          <p:nvPr/>
        </p:nvSpPr>
        <p:spPr>
          <a:xfrm>
            <a:off x="3210975" y="3897875"/>
            <a:ext cx="1601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Unión sumadora: 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combina los features con los pesos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94" name="Google Shape;59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700" y="2503574"/>
            <a:ext cx="291047" cy="4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0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6" name="Google Shape;596;p107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47" name="Google Shape;347;p81"/>
          <p:cNvGraphicFramePr/>
          <p:nvPr/>
        </p:nvGraphicFramePr>
        <p:xfrm>
          <a:off x="705525" y="152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{EF4A146F-BBE1-4A99-BD0A-3E435D2E1FA8}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Redes Neuronales, Preliminares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Perceptrón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857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Función logística sigmoide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857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Perceptrón con variable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857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Entropía cruzada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857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Propagation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857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Recursos : Pair programming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8"/>
          <p:cNvSpPr/>
          <p:nvPr/>
        </p:nvSpPr>
        <p:spPr>
          <a:xfrm>
            <a:off x="3180325" y="2355350"/>
            <a:ext cx="1713000" cy="6951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+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2" name="Google Shape;602;p108"/>
          <p:cNvSpPr/>
          <p:nvPr/>
        </p:nvSpPr>
        <p:spPr>
          <a:xfrm>
            <a:off x="2192425" y="1970550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3" name="Google Shape;603;p108"/>
          <p:cNvSpPr/>
          <p:nvPr/>
        </p:nvSpPr>
        <p:spPr>
          <a:xfrm>
            <a:off x="2192425" y="2818025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4" name="Google Shape;604;p108"/>
          <p:cNvSpPr/>
          <p:nvPr/>
        </p:nvSpPr>
        <p:spPr>
          <a:xfrm>
            <a:off x="5418525" y="2355350"/>
            <a:ext cx="1181700" cy="69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05" name="Google Shape;605;p108"/>
          <p:cNvCxnSpPr>
            <a:stCxn id="602" idx="6"/>
            <a:endCxn id="601" idx="1"/>
          </p:cNvCxnSpPr>
          <p:nvPr/>
        </p:nvCxnSpPr>
        <p:spPr>
          <a:xfrm>
            <a:off x="2838325" y="2293500"/>
            <a:ext cx="592800" cy="1635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6" name="Google Shape;606;p108"/>
          <p:cNvCxnSpPr>
            <a:stCxn id="603" idx="6"/>
            <a:endCxn id="601" idx="3"/>
          </p:cNvCxnSpPr>
          <p:nvPr/>
        </p:nvCxnSpPr>
        <p:spPr>
          <a:xfrm flipH="1" rot="10800000">
            <a:off x="2838325" y="2948675"/>
            <a:ext cx="592800" cy="1923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7" name="Google Shape;607;p108"/>
          <p:cNvCxnSpPr>
            <a:stCxn id="601" idx="6"/>
            <a:endCxn id="604" idx="1"/>
          </p:cNvCxnSpPr>
          <p:nvPr/>
        </p:nvCxnSpPr>
        <p:spPr>
          <a:xfrm>
            <a:off x="4893325" y="2702900"/>
            <a:ext cx="5253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8" name="Google Shape;608;p108"/>
          <p:cNvCxnSpPr>
            <a:stCxn id="604" idx="3"/>
          </p:cNvCxnSpPr>
          <p:nvPr/>
        </p:nvCxnSpPr>
        <p:spPr>
          <a:xfrm>
            <a:off x="6600225" y="2702900"/>
            <a:ext cx="888000" cy="66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9" name="Google Shape;609;p108"/>
          <p:cNvSpPr txBox="1"/>
          <p:nvPr/>
        </p:nvSpPr>
        <p:spPr>
          <a:xfrm>
            <a:off x="1355725" y="2099447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0" name="Google Shape;610;p108"/>
          <p:cNvSpPr txBox="1"/>
          <p:nvPr/>
        </p:nvSpPr>
        <p:spPr>
          <a:xfrm>
            <a:off x="1355725" y="294147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11" name="Google Shape;611;p108"/>
          <p:cNvCxnSpPr>
            <a:stCxn id="609" idx="3"/>
            <a:endCxn id="602" idx="2"/>
          </p:cNvCxnSpPr>
          <p:nvPr/>
        </p:nvCxnSpPr>
        <p:spPr>
          <a:xfrm flipH="1" rot="10800000">
            <a:off x="1710025" y="2293547"/>
            <a:ext cx="482400" cy="5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12" name="Google Shape;612;p108"/>
          <p:cNvCxnSpPr>
            <a:stCxn id="610" idx="3"/>
            <a:endCxn id="603" idx="2"/>
          </p:cNvCxnSpPr>
          <p:nvPr/>
        </p:nvCxnSpPr>
        <p:spPr>
          <a:xfrm>
            <a:off x="1666525" y="3140975"/>
            <a:ext cx="525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3" name="Google Shape;613;p108"/>
          <p:cNvSpPr/>
          <p:nvPr/>
        </p:nvSpPr>
        <p:spPr>
          <a:xfrm rot="-5400000">
            <a:off x="14285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08"/>
          <p:cNvSpPr/>
          <p:nvPr/>
        </p:nvSpPr>
        <p:spPr>
          <a:xfrm rot="-5400000">
            <a:off x="24351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08"/>
          <p:cNvSpPr/>
          <p:nvPr/>
        </p:nvSpPr>
        <p:spPr>
          <a:xfrm rot="-5400000">
            <a:off x="3903721" y="2945725"/>
            <a:ext cx="160500" cy="165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08"/>
          <p:cNvSpPr txBox="1"/>
          <p:nvPr/>
        </p:nvSpPr>
        <p:spPr>
          <a:xfrm>
            <a:off x="1052300" y="3897875"/>
            <a:ext cx="944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Entradas: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Features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+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7" name="Google Shape;617;p108"/>
          <p:cNvSpPr txBox="1"/>
          <p:nvPr/>
        </p:nvSpPr>
        <p:spPr>
          <a:xfrm>
            <a:off x="1903123" y="3897875"/>
            <a:ext cx="1279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Pesos: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 que buscamos en el entrenamiento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8" name="Google Shape;618;p108"/>
          <p:cNvSpPr txBox="1"/>
          <p:nvPr/>
        </p:nvSpPr>
        <p:spPr>
          <a:xfrm>
            <a:off x="3210975" y="3897875"/>
            <a:ext cx="1601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Unión sumadora: 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combina los features con los pesos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19" name="Google Shape;61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700" y="2503574"/>
            <a:ext cx="291047" cy="4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08"/>
          <p:cNvSpPr/>
          <p:nvPr/>
        </p:nvSpPr>
        <p:spPr>
          <a:xfrm rot="-5400000">
            <a:off x="5884921" y="2945725"/>
            <a:ext cx="160500" cy="165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08"/>
          <p:cNvSpPr txBox="1"/>
          <p:nvPr/>
        </p:nvSpPr>
        <p:spPr>
          <a:xfrm>
            <a:off x="5192175" y="3897875"/>
            <a:ext cx="16014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Activación: 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no está, ¡es una función lineal!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2" name="Google Shape;622;p10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3" name="Google Shape;623;p108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9"/>
          <p:cNvSpPr/>
          <p:nvPr/>
        </p:nvSpPr>
        <p:spPr>
          <a:xfrm>
            <a:off x="3180325" y="2355350"/>
            <a:ext cx="1713000" cy="6951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+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9" name="Google Shape;629;p109"/>
          <p:cNvSpPr/>
          <p:nvPr/>
        </p:nvSpPr>
        <p:spPr>
          <a:xfrm>
            <a:off x="2192425" y="1970550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0" name="Google Shape;630;p109"/>
          <p:cNvSpPr/>
          <p:nvPr/>
        </p:nvSpPr>
        <p:spPr>
          <a:xfrm>
            <a:off x="2192425" y="2818025"/>
            <a:ext cx="645900" cy="645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1" name="Google Shape;631;p109"/>
          <p:cNvSpPr/>
          <p:nvPr/>
        </p:nvSpPr>
        <p:spPr>
          <a:xfrm>
            <a:off x="5418525" y="2355350"/>
            <a:ext cx="1181700" cy="69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32" name="Google Shape;632;p109"/>
          <p:cNvCxnSpPr>
            <a:stCxn id="629" idx="6"/>
            <a:endCxn id="628" idx="1"/>
          </p:cNvCxnSpPr>
          <p:nvPr/>
        </p:nvCxnSpPr>
        <p:spPr>
          <a:xfrm>
            <a:off x="2838325" y="2293500"/>
            <a:ext cx="592800" cy="1635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3" name="Google Shape;633;p109"/>
          <p:cNvCxnSpPr>
            <a:stCxn id="630" idx="6"/>
            <a:endCxn id="628" idx="3"/>
          </p:cNvCxnSpPr>
          <p:nvPr/>
        </p:nvCxnSpPr>
        <p:spPr>
          <a:xfrm flipH="1" rot="10800000">
            <a:off x="2838325" y="2948675"/>
            <a:ext cx="592800" cy="1923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4" name="Google Shape;634;p109"/>
          <p:cNvCxnSpPr>
            <a:stCxn id="628" idx="6"/>
            <a:endCxn id="631" idx="1"/>
          </p:cNvCxnSpPr>
          <p:nvPr/>
        </p:nvCxnSpPr>
        <p:spPr>
          <a:xfrm>
            <a:off x="4893325" y="2702900"/>
            <a:ext cx="5253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5" name="Google Shape;635;p109"/>
          <p:cNvCxnSpPr>
            <a:stCxn id="631" idx="3"/>
          </p:cNvCxnSpPr>
          <p:nvPr/>
        </p:nvCxnSpPr>
        <p:spPr>
          <a:xfrm>
            <a:off x="6600225" y="2702900"/>
            <a:ext cx="888000" cy="66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6" name="Google Shape;636;p109"/>
          <p:cNvSpPr txBox="1"/>
          <p:nvPr/>
        </p:nvSpPr>
        <p:spPr>
          <a:xfrm>
            <a:off x="1355725" y="2099447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7" name="Google Shape;637;p109"/>
          <p:cNvSpPr txBox="1"/>
          <p:nvPr/>
        </p:nvSpPr>
        <p:spPr>
          <a:xfrm>
            <a:off x="1355725" y="294147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38" name="Google Shape;638;p109"/>
          <p:cNvCxnSpPr>
            <a:stCxn id="636" idx="3"/>
            <a:endCxn id="629" idx="2"/>
          </p:cNvCxnSpPr>
          <p:nvPr/>
        </p:nvCxnSpPr>
        <p:spPr>
          <a:xfrm flipH="1" rot="10800000">
            <a:off x="1710025" y="2293547"/>
            <a:ext cx="482400" cy="5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9" name="Google Shape;639;p109"/>
          <p:cNvCxnSpPr>
            <a:stCxn id="637" idx="3"/>
            <a:endCxn id="630" idx="2"/>
          </p:cNvCxnSpPr>
          <p:nvPr/>
        </p:nvCxnSpPr>
        <p:spPr>
          <a:xfrm>
            <a:off x="1666525" y="3140975"/>
            <a:ext cx="525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0" name="Google Shape;640;p109"/>
          <p:cNvSpPr/>
          <p:nvPr/>
        </p:nvSpPr>
        <p:spPr>
          <a:xfrm rot="-5400000">
            <a:off x="14285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09"/>
          <p:cNvSpPr/>
          <p:nvPr/>
        </p:nvSpPr>
        <p:spPr>
          <a:xfrm rot="-5400000">
            <a:off x="2435125" y="3404604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9"/>
          <p:cNvSpPr/>
          <p:nvPr/>
        </p:nvSpPr>
        <p:spPr>
          <a:xfrm rot="-5400000">
            <a:off x="3903721" y="2945725"/>
            <a:ext cx="160500" cy="165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9"/>
          <p:cNvSpPr/>
          <p:nvPr/>
        </p:nvSpPr>
        <p:spPr>
          <a:xfrm rot="-5400000">
            <a:off x="7509975" y="3407725"/>
            <a:ext cx="160500" cy="73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09"/>
          <p:cNvSpPr txBox="1"/>
          <p:nvPr/>
        </p:nvSpPr>
        <p:spPr>
          <a:xfrm>
            <a:off x="1052300" y="3897875"/>
            <a:ext cx="944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Entradas: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Features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+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5" name="Google Shape;645;p109"/>
          <p:cNvSpPr txBox="1"/>
          <p:nvPr/>
        </p:nvSpPr>
        <p:spPr>
          <a:xfrm>
            <a:off x="7047375" y="3897875"/>
            <a:ext cx="1181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Salida: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entre 0 y 1, probabilidad del evento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6" name="Google Shape;646;p109"/>
          <p:cNvSpPr txBox="1"/>
          <p:nvPr/>
        </p:nvSpPr>
        <p:spPr>
          <a:xfrm>
            <a:off x="1903123" y="3897875"/>
            <a:ext cx="1279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Pesos:</a:t>
            </a:r>
            <a:endParaRPr b="1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 que buscamos en el entrenamiento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7" name="Google Shape;647;p109"/>
          <p:cNvSpPr txBox="1"/>
          <p:nvPr/>
        </p:nvSpPr>
        <p:spPr>
          <a:xfrm>
            <a:off x="3210975" y="3897875"/>
            <a:ext cx="1601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Unión sumadora: 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combina los features con los pesos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48" name="Google Shape;64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700" y="2503574"/>
            <a:ext cx="291047" cy="498938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09"/>
          <p:cNvSpPr/>
          <p:nvPr/>
        </p:nvSpPr>
        <p:spPr>
          <a:xfrm rot="-5400000">
            <a:off x="5884921" y="2945725"/>
            <a:ext cx="160500" cy="165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09"/>
          <p:cNvSpPr txBox="1"/>
          <p:nvPr/>
        </p:nvSpPr>
        <p:spPr>
          <a:xfrm>
            <a:off x="5192175" y="3897875"/>
            <a:ext cx="16014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Activación: 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no está, ¡es una función lineal!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1" name="Google Shape;651;p10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2" name="Google Shape;652;p109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8" name="Google Shape;658;p110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9" name="Google Shape;659;p110"/>
          <p:cNvSpPr/>
          <p:nvPr/>
        </p:nvSpPr>
        <p:spPr>
          <a:xfrm>
            <a:off x="2222400" y="2741175"/>
            <a:ext cx="1602300" cy="15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10"/>
          <p:cNvSpPr txBox="1"/>
          <p:nvPr/>
        </p:nvSpPr>
        <p:spPr>
          <a:xfrm>
            <a:off x="2215700" y="3336800"/>
            <a:ext cx="1042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1" name="Google Shape;661;p110"/>
          <p:cNvSpPr txBox="1"/>
          <p:nvPr/>
        </p:nvSpPr>
        <p:spPr>
          <a:xfrm>
            <a:off x="3179902" y="3270125"/>
            <a:ext cx="688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110"/>
          <p:cNvCxnSpPr/>
          <p:nvPr/>
        </p:nvCxnSpPr>
        <p:spPr>
          <a:xfrm>
            <a:off x="3218048" y="2763635"/>
            <a:ext cx="0" cy="149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3" name="Google Shape;663;p110"/>
          <p:cNvSpPr txBox="1"/>
          <p:nvPr/>
        </p:nvSpPr>
        <p:spPr>
          <a:xfrm>
            <a:off x="1165425" y="2741172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4" name="Google Shape;664;p110"/>
          <p:cNvSpPr txBox="1"/>
          <p:nvPr/>
        </p:nvSpPr>
        <p:spPr>
          <a:xfrm>
            <a:off x="1187175" y="386102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65" name="Google Shape;665;p110"/>
          <p:cNvCxnSpPr>
            <a:stCxn id="663" idx="3"/>
          </p:cNvCxnSpPr>
          <p:nvPr/>
        </p:nvCxnSpPr>
        <p:spPr>
          <a:xfrm>
            <a:off x="1519725" y="2940672"/>
            <a:ext cx="7695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6" name="Google Shape;666;p110"/>
          <p:cNvCxnSpPr>
            <a:stCxn id="664" idx="3"/>
          </p:cNvCxnSpPr>
          <p:nvPr/>
        </p:nvCxnSpPr>
        <p:spPr>
          <a:xfrm flipH="1" rot="10800000">
            <a:off x="1497975" y="3862525"/>
            <a:ext cx="7989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7" name="Google Shape;667;p110"/>
          <p:cNvCxnSpPr>
            <a:stCxn id="659" idx="6"/>
          </p:cNvCxnSpPr>
          <p:nvPr/>
        </p:nvCxnSpPr>
        <p:spPr>
          <a:xfrm>
            <a:off x="3824700" y="3512175"/>
            <a:ext cx="40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8" name="Google Shape;668;p110"/>
          <p:cNvSpPr txBox="1"/>
          <p:nvPr/>
        </p:nvSpPr>
        <p:spPr>
          <a:xfrm>
            <a:off x="1701625" y="2757450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9" name="Google Shape;669;p110"/>
          <p:cNvSpPr txBox="1"/>
          <p:nvPr/>
        </p:nvSpPr>
        <p:spPr>
          <a:xfrm>
            <a:off x="1579325" y="3610575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0" name="Google Shape;670;p110"/>
          <p:cNvSpPr txBox="1"/>
          <p:nvPr/>
        </p:nvSpPr>
        <p:spPr>
          <a:xfrm>
            <a:off x="899775" y="1975125"/>
            <a:ext cx="2864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Otra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epresentación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1" name="Google Shape;671;p110"/>
          <p:cNvSpPr txBox="1"/>
          <p:nvPr/>
        </p:nvSpPr>
        <p:spPr>
          <a:xfrm>
            <a:off x="4977950" y="2811600"/>
            <a:ext cx="38631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Sin la activación, es una función lineal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introducir algo que </a:t>
            </a:r>
            <a:r>
              <a:rPr i="1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sature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la entrada en 0 o en 1 dependiendo del resultado de la unión sumadora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2" name="Google Shape;67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875" y="3235613"/>
            <a:ext cx="324056" cy="5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110"/>
          <p:cNvCxnSpPr>
            <a:stCxn id="661" idx="0"/>
          </p:cNvCxnSpPr>
          <p:nvPr/>
        </p:nvCxnSpPr>
        <p:spPr>
          <a:xfrm rot="-5400000">
            <a:off x="4122652" y="2414825"/>
            <a:ext cx="256800" cy="1453800"/>
          </a:xfrm>
          <a:prstGeom prst="curved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sigmoide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2"/>
          <p:cNvSpPr txBox="1"/>
          <p:nvPr>
            <p:ph type="title"/>
          </p:nvPr>
        </p:nvSpPr>
        <p:spPr>
          <a:xfrm>
            <a:off x="727650" y="597900"/>
            <a:ext cx="7808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/ Sigmoide</a:t>
            </a:r>
            <a:endParaRPr/>
          </a:p>
        </p:txBody>
      </p:sp>
      <p:pic>
        <p:nvPicPr>
          <p:cNvPr id="684" name="Google Shape;684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25" y="1626350"/>
            <a:ext cx="2044250" cy="5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3"/>
          <p:cNvSpPr txBox="1"/>
          <p:nvPr>
            <p:ph type="title"/>
          </p:nvPr>
        </p:nvSpPr>
        <p:spPr>
          <a:xfrm>
            <a:off x="727650" y="597900"/>
            <a:ext cx="7808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/ Sigmoide</a:t>
            </a:r>
            <a:endParaRPr/>
          </a:p>
        </p:txBody>
      </p:sp>
      <p:pic>
        <p:nvPicPr>
          <p:cNvPr id="690" name="Google Shape;69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25" y="1626350"/>
            <a:ext cx="204425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00" y="2624675"/>
            <a:ext cx="1730119" cy="3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113"/>
          <p:cNvCxnSpPr/>
          <p:nvPr/>
        </p:nvCxnSpPr>
        <p:spPr>
          <a:xfrm>
            <a:off x="942550" y="2399688"/>
            <a:ext cx="7800" cy="7707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93" name="Google Shape;693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300" y="3353925"/>
            <a:ext cx="2860675" cy="6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4"/>
          <p:cNvSpPr txBox="1"/>
          <p:nvPr>
            <p:ph type="title"/>
          </p:nvPr>
        </p:nvSpPr>
        <p:spPr>
          <a:xfrm>
            <a:off x="727650" y="597900"/>
            <a:ext cx="7808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/ Sigmoide</a:t>
            </a:r>
            <a:endParaRPr/>
          </a:p>
        </p:txBody>
      </p:sp>
      <p:pic>
        <p:nvPicPr>
          <p:cNvPr id="699" name="Google Shape;699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25" y="1626350"/>
            <a:ext cx="204425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00" y="2624675"/>
            <a:ext cx="1730119" cy="3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114"/>
          <p:cNvCxnSpPr/>
          <p:nvPr/>
        </p:nvCxnSpPr>
        <p:spPr>
          <a:xfrm>
            <a:off x="942550" y="2399688"/>
            <a:ext cx="7800" cy="7707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702" name="Google Shape;702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300" y="3353925"/>
            <a:ext cx="2860675" cy="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4449" y="1626350"/>
            <a:ext cx="4248450" cy="28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5"/>
          <p:cNvSpPr txBox="1"/>
          <p:nvPr>
            <p:ph type="title"/>
          </p:nvPr>
        </p:nvSpPr>
        <p:spPr>
          <a:xfrm>
            <a:off x="727650" y="597900"/>
            <a:ext cx="7808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/ Sigmoide</a:t>
            </a:r>
            <a:endParaRPr/>
          </a:p>
        </p:txBody>
      </p:sp>
      <p:pic>
        <p:nvPicPr>
          <p:cNvPr id="709" name="Google Shape;70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25" y="1626350"/>
            <a:ext cx="204425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00" y="2624675"/>
            <a:ext cx="1730119" cy="3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115"/>
          <p:cNvCxnSpPr/>
          <p:nvPr/>
        </p:nvCxnSpPr>
        <p:spPr>
          <a:xfrm>
            <a:off x="942550" y="2399688"/>
            <a:ext cx="7800" cy="7707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712" name="Google Shape;712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300" y="3353925"/>
            <a:ext cx="2860675" cy="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3675" y="1626350"/>
            <a:ext cx="4248450" cy="285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6"/>
          <p:cNvSpPr txBox="1"/>
          <p:nvPr>
            <p:ph type="title"/>
          </p:nvPr>
        </p:nvSpPr>
        <p:spPr>
          <a:xfrm>
            <a:off x="727650" y="597900"/>
            <a:ext cx="7808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/ Sigmoide</a:t>
            </a:r>
            <a:endParaRPr/>
          </a:p>
        </p:txBody>
      </p:sp>
      <p:pic>
        <p:nvPicPr>
          <p:cNvPr id="719" name="Google Shape;719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25" y="1626350"/>
            <a:ext cx="204425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00" y="2624675"/>
            <a:ext cx="1730119" cy="3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116"/>
          <p:cNvCxnSpPr/>
          <p:nvPr/>
        </p:nvCxnSpPr>
        <p:spPr>
          <a:xfrm>
            <a:off x="942550" y="2399688"/>
            <a:ext cx="7800" cy="7707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722" name="Google Shape;722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300" y="3353925"/>
            <a:ext cx="2860675" cy="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1424" y="1626350"/>
            <a:ext cx="4248450" cy="28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7"/>
          <p:cNvSpPr txBox="1"/>
          <p:nvPr>
            <p:ph type="title"/>
          </p:nvPr>
        </p:nvSpPr>
        <p:spPr>
          <a:xfrm>
            <a:off x="727650" y="597900"/>
            <a:ext cx="7808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/ Sigmoide</a:t>
            </a:r>
            <a:endParaRPr/>
          </a:p>
        </p:txBody>
      </p:sp>
      <p:pic>
        <p:nvPicPr>
          <p:cNvPr id="729" name="Google Shape;72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25" y="1626350"/>
            <a:ext cx="204425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00" y="2624675"/>
            <a:ext cx="1730119" cy="3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p117"/>
          <p:cNvCxnSpPr/>
          <p:nvPr/>
        </p:nvCxnSpPr>
        <p:spPr>
          <a:xfrm>
            <a:off x="942550" y="2399688"/>
            <a:ext cx="7800" cy="7707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732" name="Google Shape;732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300" y="3353925"/>
            <a:ext cx="2860675" cy="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6949" y="1626350"/>
            <a:ext cx="4248450" cy="28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2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8"/>
          <p:cNvSpPr txBox="1"/>
          <p:nvPr>
            <p:ph type="title"/>
          </p:nvPr>
        </p:nvSpPr>
        <p:spPr>
          <a:xfrm>
            <a:off x="727650" y="597900"/>
            <a:ext cx="7808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Logística / Sigmoide</a:t>
            </a:r>
            <a:endParaRPr/>
          </a:p>
        </p:txBody>
      </p:sp>
      <p:pic>
        <p:nvPicPr>
          <p:cNvPr id="739" name="Google Shape;739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25" y="1626350"/>
            <a:ext cx="204425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00" y="2624675"/>
            <a:ext cx="1730119" cy="3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Google Shape;741;p118"/>
          <p:cNvCxnSpPr/>
          <p:nvPr/>
        </p:nvCxnSpPr>
        <p:spPr>
          <a:xfrm>
            <a:off x="942550" y="2399688"/>
            <a:ext cx="7800" cy="7707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742" name="Google Shape;742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6976" y="1493000"/>
            <a:ext cx="4248450" cy="28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300" y="3353925"/>
            <a:ext cx="2860675" cy="6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9" name="Google Shape;749;p119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0" name="Google Shape;750;p119"/>
          <p:cNvSpPr/>
          <p:nvPr/>
        </p:nvSpPr>
        <p:spPr>
          <a:xfrm>
            <a:off x="2222400" y="2741175"/>
            <a:ext cx="1602300" cy="15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19"/>
          <p:cNvSpPr txBox="1"/>
          <p:nvPr/>
        </p:nvSpPr>
        <p:spPr>
          <a:xfrm>
            <a:off x="2215700" y="3336800"/>
            <a:ext cx="1042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2" name="Google Shape;752;p119"/>
          <p:cNvSpPr txBox="1"/>
          <p:nvPr/>
        </p:nvSpPr>
        <p:spPr>
          <a:xfrm>
            <a:off x="3179902" y="3270125"/>
            <a:ext cx="688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p119"/>
          <p:cNvCxnSpPr/>
          <p:nvPr/>
        </p:nvCxnSpPr>
        <p:spPr>
          <a:xfrm>
            <a:off x="3218048" y="2763635"/>
            <a:ext cx="0" cy="149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4" name="Google Shape;754;p119"/>
          <p:cNvSpPr txBox="1"/>
          <p:nvPr/>
        </p:nvSpPr>
        <p:spPr>
          <a:xfrm>
            <a:off x="1165425" y="2741172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5" name="Google Shape;755;p119"/>
          <p:cNvSpPr txBox="1"/>
          <p:nvPr/>
        </p:nvSpPr>
        <p:spPr>
          <a:xfrm>
            <a:off x="1187175" y="386102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56" name="Google Shape;756;p119"/>
          <p:cNvCxnSpPr>
            <a:stCxn id="754" idx="3"/>
          </p:cNvCxnSpPr>
          <p:nvPr/>
        </p:nvCxnSpPr>
        <p:spPr>
          <a:xfrm>
            <a:off x="1519725" y="2940672"/>
            <a:ext cx="7695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7" name="Google Shape;757;p119"/>
          <p:cNvCxnSpPr>
            <a:stCxn id="755" idx="3"/>
          </p:cNvCxnSpPr>
          <p:nvPr/>
        </p:nvCxnSpPr>
        <p:spPr>
          <a:xfrm flipH="1" rot="10800000">
            <a:off x="1497975" y="3862525"/>
            <a:ext cx="7989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8" name="Google Shape;758;p119"/>
          <p:cNvCxnSpPr>
            <a:stCxn id="750" idx="6"/>
          </p:cNvCxnSpPr>
          <p:nvPr/>
        </p:nvCxnSpPr>
        <p:spPr>
          <a:xfrm>
            <a:off x="3824700" y="3512175"/>
            <a:ext cx="40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9" name="Google Shape;759;p119"/>
          <p:cNvSpPr txBox="1"/>
          <p:nvPr/>
        </p:nvSpPr>
        <p:spPr>
          <a:xfrm>
            <a:off x="1701625" y="2757450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0" name="Google Shape;760;p119"/>
          <p:cNvSpPr txBox="1"/>
          <p:nvPr/>
        </p:nvSpPr>
        <p:spPr>
          <a:xfrm>
            <a:off x="1579325" y="3610575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1" name="Google Shape;761;p119"/>
          <p:cNvSpPr txBox="1"/>
          <p:nvPr/>
        </p:nvSpPr>
        <p:spPr>
          <a:xfrm>
            <a:off x="899775" y="1975125"/>
            <a:ext cx="2864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Otra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epresentación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2" name="Google Shape;762;p119"/>
          <p:cNvSpPr txBox="1"/>
          <p:nvPr/>
        </p:nvSpPr>
        <p:spPr>
          <a:xfrm>
            <a:off x="4977950" y="2811600"/>
            <a:ext cx="38631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r>
              <a:rPr i="0" lang="es" sz="14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ón Sigmoidea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63" name="Google Shape;763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875" y="3235613"/>
            <a:ext cx="324056" cy="5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Google Shape;764;p119"/>
          <p:cNvCxnSpPr>
            <a:stCxn id="752" idx="0"/>
          </p:cNvCxnSpPr>
          <p:nvPr/>
        </p:nvCxnSpPr>
        <p:spPr>
          <a:xfrm rot="-5400000">
            <a:off x="4122652" y="2414825"/>
            <a:ext cx="256800" cy="1453800"/>
          </a:xfrm>
          <a:prstGeom prst="curved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0" name="Google Shape;770;p120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1" name="Google Shape;771;p120"/>
          <p:cNvSpPr/>
          <p:nvPr/>
        </p:nvSpPr>
        <p:spPr>
          <a:xfrm>
            <a:off x="2222400" y="2741175"/>
            <a:ext cx="1602300" cy="15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20"/>
          <p:cNvSpPr txBox="1"/>
          <p:nvPr/>
        </p:nvSpPr>
        <p:spPr>
          <a:xfrm>
            <a:off x="2215700" y="3336800"/>
            <a:ext cx="1042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3" name="Google Shape;773;p120"/>
          <p:cNvSpPr txBox="1"/>
          <p:nvPr/>
        </p:nvSpPr>
        <p:spPr>
          <a:xfrm>
            <a:off x="3179902" y="3270125"/>
            <a:ext cx="688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4" name="Google Shape;774;p120"/>
          <p:cNvCxnSpPr/>
          <p:nvPr/>
        </p:nvCxnSpPr>
        <p:spPr>
          <a:xfrm>
            <a:off x="3218048" y="2763635"/>
            <a:ext cx="0" cy="149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5" name="Google Shape;775;p120"/>
          <p:cNvSpPr txBox="1"/>
          <p:nvPr/>
        </p:nvSpPr>
        <p:spPr>
          <a:xfrm>
            <a:off x="1165425" y="2741172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6" name="Google Shape;776;p120"/>
          <p:cNvSpPr txBox="1"/>
          <p:nvPr/>
        </p:nvSpPr>
        <p:spPr>
          <a:xfrm>
            <a:off x="1187175" y="386102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77" name="Google Shape;777;p120"/>
          <p:cNvCxnSpPr>
            <a:stCxn id="775" idx="3"/>
          </p:cNvCxnSpPr>
          <p:nvPr/>
        </p:nvCxnSpPr>
        <p:spPr>
          <a:xfrm>
            <a:off x="1519725" y="2940672"/>
            <a:ext cx="7695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8" name="Google Shape;778;p120"/>
          <p:cNvCxnSpPr>
            <a:stCxn id="776" idx="3"/>
          </p:cNvCxnSpPr>
          <p:nvPr/>
        </p:nvCxnSpPr>
        <p:spPr>
          <a:xfrm flipH="1" rot="10800000">
            <a:off x="1497975" y="3862525"/>
            <a:ext cx="7989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9" name="Google Shape;779;p120"/>
          <p:cNvCxnSpPr>
            <a:stCxn id="771" idx="6"/>
          </p:cNvCxnSpPr>
          <p:nvPr/>
        </p:nvCxnSpPr>
        <p:spPr>
          <a:xfrm>
            <a:off x="3824700" y="3512175"/>
            <a:ext cx="40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0" name="Google Shape;780;p120"/>
          <p:cNvSpPr txBox="1"/>
          <p:nvPr/>
        </p:nvSpPr>
        <p:spPr>
          <a:xfrm>
            <a:off x="1701625" y="2757450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1" name="Google Shape;781;p120"/>
          <p:cNvSpPr txBox="1"/>
          <p:nvPr/>
        </p:nvSpPr>
        <p:spPr>
          <a:xfrm>
            <a:off x="1579325" y="3610575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2" name="Google Shape;782;p120"/>
          <p:cNvSpPr txBox="1"/>
          <p:nvPr/>
        </p:nvSpPr>
        <p:spPr>
          <a:xfrm>
            <a:off x="899775" y="1975125"/>
            <a:ext cx="2864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Otra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epresentación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3" name="Google Shape;783;p120"/>
          <p:cNvSpPr txBox="1"/>
          <p:nvPr/>
        </p:nvSpPr>
        <p:spPr>
          <a:xfrm>
            <a:off x="4977950" y="2811600"/>
            <a:ext cx="38631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ón Sigmoidea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4" name="Google Shape;78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875" y="3235613"/>
            <a:ext cx="324056" cy="5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5" name="Google Shape;785;p120"/>
          <p:cNvCxnSpPr>
            <a:stCxn id="773" idx="0"/>
          </p:cNvCxnSpPr>
          <p:nvPr/>
        </p:nvCxnSpPr>
        <p:spPr>
          <a:xfrm rot="-5400000">
            <a:off x="4122652" y="2414825"/>
            <a:ext cx="256800" cy="1453800"/>
          </a:xfrm>
          <a:prstGeom prst="curved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6" name="Google Shape;786;p120"/>
          <p:cNvSpPr/>
          <p:nvPr/>
        </p:nvSpPr>
        <p:spPr>
          <a:xfrm>
            <a:off x="4895400" y="3336800"/>
            <a:ext cx="4248600" cy="181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20"/>
          <p:cNvSpPr txBox="1"/>
          <p:nvPr/>
        </p:nvSpPr>
        <p:spPr>
          <a:xfrm>
            <a:off x="4992500" y="3504000"/>
            <a:ext cx="39222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¿Qué falta?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¡Falta encontrar los pesos </a:t>
            </a:r>
            <a:r>
              <a:rPr i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y </a:t>
            </a:r>
            <a:r>
              <a:rPr i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apropiados para nuestros datos!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ara eso necesitamos una 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función de costo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3" name="Google Shape;793;p121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4" name="Google Shape;794;p121"/>
          <p:cNvSpPr/>
          <p:nvPr/>
        </p:nvSpPr>
        <p:spPr>
          <a:xfrm>
            <a:off x="2222400" y="2741175"/>
            <a:ext cx="1602300" cy="15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21"/>
          <p:cNvSpPr txBox="1"/>
          <p:nvPr/>
        </p:nvSpPr>
        <p:spPr>
          <a:xfrm>
            <a:off x="2215700" y="3336800"/>
            <a:ext cx="1042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6" name="Google Shape;796;p121"/>
          <p:cNvSpPr txBox="1"/>
          <p:nvPr/>
        </p:nvSpPr>
        <p:spPr>
          <a:xfrm>
            <a:off x="3179902" y="3270125"/>
            <a:ext cx="688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7" name="Google Shape;797;p121"/>
          <p:cNvCxnSpPr/>
          <p:nvPr/>
        </p:nvCxnSpPr>
        <p:spPr>
          <a:xfrm>
            <a:off x="3218048" y="2763635"/>
            <a:ext cx="0" cy="149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8" name="Google Shape;798;p121"/>
          <p:cNvSpPr txBox="1"/>
          <p:nvPr/>
        </p:nvSpPr>
        <p:spPr>
          <a:xfrm>
            <a:off x="1165425" y="2741172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9" name="Google Shape;799;p121"/>
          <p:cNvSpPr txBox="1"/>
          <p:nvPr/>
        </p:nvSpPr>
        <p:spPr>
          <a:xfrm>
            <a:off x="1187175" y="386102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00" name="Google Shape;800;p121"/>
          <p:cNvCxnSpPr>
            <a:stCxn id="798" idx="3"/>
          </p:cNvCxnSpPr>
          <p:nvPr/>
        </p:nvCxnSpPr>
        <p:spPr>
          <a:xfrm>
            <a:off x="1519725" y="2940672"/>
            <a:ext cx="7695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1" name="Google Shape;801;p121"/>
          <p:cNvCxnSpPr>
            <a:stCxn id="799" idx="3"/>
          </p:cNvCxnSpPr>
          <p:nvPr/>
        </p:nvCxnSpPr>
        <p:spPr>
          <a:xfrm flipH="1" rot="10800000">
            <a:off x="1497975" y="3862525"/>
            <a:ext cx="7989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2" name="Google Shape;802;p121"/>
          <p:cNvCxnSpPr>
            <a:stCxn id="794" idx="6"/>
          </p:cNvCxnSpPr>
          <p:nvPr/>
        </p:nvCxnSpPr>
        <p:spPr>
          <a:xfrm>
            <a:off x="3824700" y="3512175"/>
            <a:ext cx="40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3" name="Google Shape;803;p121"/>
          <p:cNvSpPr txBox="1"/>
          <p:nvPr/>
        </p:nvSpPr>
        <p:spPr>
          <a:xfrm>
            <a:off x="1701625" y="2757450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4" name="Google Shape;804;p121"/>
          <p:cNvSpPr txBox="1"/>
          <p:nvPr/>
        </p:nvSpPr>
        <p:spPr>
          <a:xfrm>
            <a:off x="1579325" y="3610575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5" name="Google Shape;805;p121"/>
          <p:cNvSpPr txBox="1"/>
          <p:nvPr/>
        </p:nvSpPr>
        <p:spPr>
          <a:xfrm>
            <a:off x="899775" y="1975125"/>
            <a:ext cx="2864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Otra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epresentación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6" name="Google Shape;806;p121"/>
          <p:cNvSpPr txBox="1"/>
          <p:nvPr/>
        </p:nvSpPr>
        <p:spPr>
          <a:xfrm>
            <a:off x="4977950" y="2811600"/>
            <a:ext cx="38631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ón Sigmoidea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07" name="Google Shape;80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875" y="3235613"/>
            <a:ext cx="324056" cy="5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8" name="Google Shape;808;p121"/>
          <p:cNvCxnSpPr>
            <a:stCxn id="796" idx="0"/>
          </p:cNvCxnSpPr>
          <p:nvPr/>
        </p:nvCxnSpPr>
        <p:spPr>
          <a:xfrm rot="-5400000">
            <a:off x="4122652" y="2414825"/>
            <a:ext cx="256800" cy="1453800"/>
          </a:xfrm>
          <a:prstGeom prst="curved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 con una variable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4" name="Google Shape;814;p122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algo que, dado los features, devuelva probabilidades.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probabilidades deben estar entre 0 y 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5" name="Google Shape;815;p122"/>
          <p:cNvSpPr/>
          <p:nvPr/>
        </p:nvSpPr>
        <p:spPr>
          <a:xfrm>
            <a:off x="2222400" y="2741175"/>
            <a:ext cx="1602300" cy="15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22"/>
          <p:cNvSpPr txBox="1"/>
          <p:nvPr/>
        </p:nvSpPr>
        <p:spPr>
          <a:xfrm>
            <a:off x="2215700" y="3336800"/>
            <a:ext cx="1042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7" name="Google Shape;817;p122"/>
          <p:cNvSpPr txBox="1"/>
          <p:nvPr/>
        </p:nvSpPr>
        <p:spPr>
          <a:xfrm>
            <a:off x="3179902" y="3270125"/>
            <a:ext cx="688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122"/>
          <p:cNvCxnSpPr/>
          <p:nvPr/>
        </p:nvCxnSpPr>
        <p:spPr>
          <a:xfrm>
            <a:off x="3218048" y="2763635"/>
            <a:ext cx="0" cy="149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9" name="Google Shape;819;p122"/>
          <p:cNvSpPr txBox="1"/>
          <p:nvPr/>
        </p:nvSpPr>
        <p:spPr>
          <a:xfrm>
            <a:off x="1165425" y="2741172"/>
            <a:ext cx="354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0" name="Google Shape;820;p122"/>
          <p:cNvSpPr txBox="1"/>
          <p:nvPr/>
        </p:nvSpPr>
        <p:spPr>
          <a:xfrm>
            <a:off x="1187175" y="3861025"/>
            <a:ext cx="31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21" name="Google Shape;821;p122"/>
          <p:cNvCxnSpPr>
            <a:stCxn id="819" idx="3"/>
          </p:cNvCxnSpPr>
          <p:nvPr/>
        </p:nvCxnSpPr>
        <p:spPr>
          <a:xfrm>
            <a:off x="1519725" y="2940672"/>
            <a:ext cx="76950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2" name="Google Shape;822;p122"/>
          <p:cNvCxnSpPr>
            <a:stCxn id="820" idx="3"/>
          </p:cNvCxnSpPr>
          <p:nvPr/>
        </p:nvCxnSpPr>
        <p:spPr>
          <a:xfrm flipH="1" rot="10800000">
            <a:off x="1497975" y="3862525"/>
            <a:ext cx="7989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3" name="Google Shape;823;p122"/>
          <p:cNvCxnSpPr>
            <a:stCxn id="815" idx="6"/>
          </p:cNvCxnSpPr>
          <p:nvPr/>
        </p:nvCxnSpPr>
        <p:spPr>
          <a:xfrm>
            <a:off x="3824700" y="3512175"/>
            <a:ext cx="40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4" name="Google Shape;824;p122"/>
          <p:cNvSpPr txBox="1"/>
          <p:nvPr/>
        </p:nvSpPr>
        <p:spPr>
          <a:xfrm>
            <a:off x="1701625" y="2757450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5" name="Google Shape;825;p122"/>
          <p:cNvSpPr txBox="1"/>
          <p:nvPr/>
        </p:nvSpPr>
        <p:spPr>
          <a:xfrm>
            <a:off x="1579325" y="3610575"/>
            <a:ext cx="4194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6" name="Google Shape;826;p122"/>
          <p:cNvSpPr txBox="1"/>
          <p:nvPr/>
        </p:nvSpPr>
        <p:spPr>
          <a:xfrm>
            <a:off x="899775" y="1975125"/>
            <a:ext cx="2864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Otra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epresentación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7" name="Google Shape;827;p122"/>
          <p:cNvSpPr txBox="1"/>
          <p:nvPr/>
        </p:nvSpPr>
        <p:spPr>
          <a:xfrm>
            <a:off x="4977950" y="2811600"/>
            <a:ext cx="38631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Activación</a:t>
            </a:r>
            <a:r>
              <a:rPr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ón Sigmoidea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28" name="Google Shape;828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875" y="3235613"/>
            <a:ext cx="324056" cy="55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Google Shape;829;p122"/>
          <p:cNvCxnSpPr>
            <a:stCxn id="817" idx="0"/>
          </p:cNvCxnSpPr>
          <p:nvPr/>
        </p:nvCxnSpPr>
        <p:spPr>
          <a:xfrm rot="-5400000">
            <a:off x="4122652" y="2414825"/>
            <a:ext cx="256800" cy="1453800"/>
          </a:xfrm>
          <a:prstGeom prst="curved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0" name="Google Shape;830;p122"/>
          <p:cNvSpPr/>
          <p:nvPr/>
        </p:nvSpPr>
        <p:spPr>
          <a:xfrm>
            <a:off x="4895400" y="3336800"/>
            <a:ext cx="4248600" cy="181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22"/>
          <p:cNvSpPr txBox="1"/>
          <p:nvPr/>
        </p:nvSpPr>
        <p:spPr>
          <a:xfrm>
            <a:off x="4992500" y="3504000"/>
            <a:ext cx="39222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¿Qué falta?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¡Falta encontrar los pesos </a:t>
            </a:r>
            <a:r>
              <a:rPr i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y </a:t>
            </a:r>
            <a:r>
              <a:rPr i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apropiados para nuestros datos!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ara eso necesitamos una 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función de costo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23"/>
          <p:cNvSpPr txBox="1"/>
          <p:nvPr>
            <p:ph type="title"/>
          </p:nvPr>
        </p:nvSpPr>
        <p:spPr>
          <a:xfrm>
            <a:off x="729450" y="587675"/>
            <a:ext cx="4684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Entropía cruzada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2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2" name="Google Shape;842;p124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43" name="Google Shape;84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9" name="Google Shape;849;p125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50" name="Google Shape;85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625" y="2377200"/>
            <a:ext cx="4169700" cy="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25"/>
          <p:cNvSpPr txBox="1"/>
          <p:nvPr/>
        </p:nvSpPr>
        <p:spPr>
          <a:xfrm>
            <a:off x="5467775" y="2394150"/>
            <a:ext cx="2821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52" name="Google Shape;852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3" name="Google Shape;853;p125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9" name="Google Shape;859;p126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60" name="Google Shape;86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625" y="2377200"/>
            <a:ext cx="4169700" cy="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4825" y="2876550"/>
            <a:ext cx="3208302" cy="21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26"/>
          <p:cNvSpPr txBox="1"/>
          <p:nvPr/>
        </p:nvSpPr>
        <p:spPr>
          <a:xfrm>
            <a:off x="5467775" y="2394150"/>
            <a:ext cx="2821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63" name="Google Shape;863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3625" y="2879013"/>
            <a:ext cx="3200400" cy="21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126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1" name="Google Shape;871;p127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72" name="Google Shape;87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p127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4" name="Google Shape;874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225" y="2602925"/>
            <a:ext cx="3600775" cy="396891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27"/>
          <p:cNvSpPr txBox="1"/>
          <p:nvPr/>
        </p:nvSpPr>
        <p:spPr>
          <a:xfrm>
            <a:off x="4923150" y="2605800"/>
            <a:ext cx="34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Descenso por Gradiente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2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1" name="Google Shape;881;p128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82" name="Google Shape;88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3" name="Google Shape;883;p128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4" name="Google Shape;884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950" y="3296742"/>
            <a:ext cx="2215916" cy="5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225" y="2602925"/>
            <a:ext cx="3600775" cy="396891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28"/>
          <p:cNvSpPr txBox="1"/>
          <p:nvPr/>
        </p:nvSpPr>
        <p:spPr>
          <a:xfrm>
            <a:off x="4923150" y="2605800"/>
            <a:ext cx="34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7" name="Google Shape;887;p128"/>
          <p:cNvSpPr txBox="1"/>
          <p:nvPr/>
        </p:nvSpPr>
        <p:spPr>
          <a:xfrm>
            <a:off x="4923150" y="3362788"/>
            <a:ext cx="3998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Costo para todas las instancias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Entropía cruzada (cross-entropy)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3" name="Google Shape;893;p129"/>
          <p:cNvSpPr txBox="1"/>
          <p:nvPr/>
        </p:nvSpPr>
        <p:spPr>
          <a:xfrm>
            <a:off x="899775" y="1046800"/>
            <a:ext cx="695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función de pérdida entre una etiqueta (y) y la probabilidad de pertenecer o no a esa etiqueta.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Caso binario: etiquetas y = 0 y 1.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94" name="Google Shape;89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81" y="1398831"/>
            <a:ext cx="206900" cy="35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5" name="Google Shape;895;p129"/>
          <p:cNvCxnSpPr/>
          <p:nvPr/>
        </p:nvCxnSpPr>
        <p:spPr>
          <a:xfrm>
            <a:off x="960275" y="2328925"/>
            <a:ext cx="7395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6" name="Google Shape;896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950" y="3296742"/>
            <a:ext cx="2215916" cy="5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225" y="4119751"/>
            <a:ext cx="2927029" cy="60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25" y="2602925"/>
            <a:ext cx="3600775" cy="39689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9"/>
          <p:cNvSpPr txBox="1"/>
          <p:nvPr/>
        </p:nvSpPr>
        <p:spPr>
          <a:xfrm>
            <a:off x="4923150" y="2605800"/>
            <a:ext cx="3434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Pérdida para una instancia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0" name="Google Shape;900;p129"/>
          <p:cNvSpPr txBox="1"/>
          <p:nvPr/>
        </p:nvSpPr>
        <p:spPr>
          <a:xfrm>
            <a:off x="4923150" y="3362788"/>
            <a:ext cx="3998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Costo para todas las instancias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1" name="Google Shape;901;p129"/>
          <p:cNvSpPr txBox="1"/>
          <p:nvPr/>
        </p:nvSpPr>
        <p:spPr>
          <a:xfrm>
            <a:off x="4923150" y="4208550"/>
            <a:ext cx="4999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Costo para todas las instancias, caso 1D</a:t>
            </a:r>
            <a:endParaRPr b="1" i="0" sz="1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30"/>
          <p:cNvSpPr txBox="1"/>
          <p:nvPr>
            <p:ph type="title"/>
          </p:nvPr>
        </p:nvSpPr>
        <p:spPr>
          <a:xfrm>
            <a:off x="729450" y="587675"/>
            <a:ext cx="4684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Propagation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1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32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3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22" name="Google Shape;922;p133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el costo con las instancias de entrenamiento es lo que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Forward 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34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28" name="Google Shape;928;p134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el costo con las instancias de entrenamiento es lo que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Forward 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9" name="Google Shape;929;p134"/>
          <p:cNvSpPr/>
          <p:nvPr/>
        </p:nvSpPr>
        <p:spPr>
          <a:xfrm>
            <a:off x="3088168" y="293002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34"/>
          <p:cNvSpPr txBox="1"/>
          <p:nvPr/>
        </p:nvSpPr>
        <p:spPr>
          <a:xfrm>
            <a:off x="3088175" y="344135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1" name="Google Shape;931;p134"/>
          <p:cNvSpPr txBox="1"/>
          <p:nvPr/>
        </p:nvSpPr>
        <p:spPr>
          <a:xfrm>
            <a:off x="3990427" y="338411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2" name="Google Shape;932;p134"/>
          <p:cNvCxnSpPr/>
          <p:nvPr/>
        </p:nvCxnSpPr>
        <p:spPr>
          <a:xfrm>
            <a:off x="4026372" y="294930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134"/>
          <p:cNvSpPr txBox="1"/>
          <p:nvPr/>
        </p:nvSpPr>
        <p:spPr>
          <a:xfrm>
            <a:off x="2092175" y="293002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4" name="Google Shape;934;p134"/>
          <p:cNvSpPr txBox="1"/>
          <p:nvPr/>
        </p:nvSpPr>
        <p:spPr>
          <a:xfrm>
            <a:off x="2112670" y="389138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35" name="Google Shape;935;p134"/>
          <p:cNvCxnSpPr>
            <a:stCxn id="933" idx="3"/>
          </p:cNvCxnSpPr>
          <p:nvPr/>
        </p:nvCxnSpPr>
        <p:spPr>
          <a:xfrm>
            <a:off x="2426075" y="310132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6" name="Google Shape;936;p134"/>
          <p:cNvCxnSpPr>
            <a:stCxn id="934" idx="3"/>
          </p:cNvCxnSpPr>
          <p:nvPr/>
        </p:nvCxnSpPr>
        <p:spPr>
          <a:xfrm flipH="1" rot="10800000">
            <a:off x="2405470" y="389258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7" name="Google Shape;937;p134"/>
          <p:cNvCxnSpPr>
            <a:stCxn id="929" idx="6"/>
          </p:cNvCxnSpPr>
          <p:nvPr/>
        </p:nvCxnSpPr>
        <p:spPr>
          <a:xfrm>
            <a:off x="4598068" y="3591977"/>
            <a:ext cx="378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8" name="Google Shape;938;p134"/>
          <p:cNvSpPr txBox="1"/>
          <p:nvPr/>
        </p:nvSpPr>
        <p:spPr>
          <a:xfrm>
            <a:off x="2597439" y="286779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9" name="Google Shape;939;p134"/>
          <p:cNvSpPr txBox="1"/>
          <p:nvPr/>
        </p:nvSpPr>
        <p:spPr>
          <a:xfrm>
            <a:off x="2482195" y="367638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40" name="Google Shape;94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949" y="3427323"/>
            <a:ext cx="219362" cy="3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35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46" name="Google Shape;946;p135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el costo con las instancias de entrenamiento es lo que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Forward 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7" name="Google Shape;947;p135"/>
          <p:cNvSpPr/>
          <p:nvPr/>
        </p:nvSpPr>
        <p:spPr>
          <a:xfrm>
            <a:off x="3088168" y="293002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35"/>
          <p:cNvSpPr txBox="1"/>
          <p:nvPr/>
        </p:nvSpPr>
        <p:spPr>
          <a:xfrm>
            <a:off x="3088175" y="344135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9" name="Google Shape;949;p135"/>
          <p:cNvSpPr txBox="1"/>
          <p:nvPr/>
        </p:nvSpPr>
        <p:spPr>
          <a:xfrm>
            <a:off x="3990427" y="338411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0" name="Google Shape;950;p135"/>
          <p:cNvCxnSpPr/>
          <p:nvPr/>
        </p:nvCxnSpPr>
        <p:spPr>
          <a:xfrm>
            <a:off x="4026372" y="294930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1" name="Google Shape;951;p135"/>
          <p:cNvSpPr txBox="1"/>
          <p:nvPr/>
        </p:nvSpPr>
        <p:spPr>
          <a:xfrm>
            <a:off x="2092175" y="293002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2" name="Google Shape;952;p135"/>
          <p:cNvSpPr txBox="1"/>
          <p:nvPr/>
        </p:nvSpPr>
        <p:spPr>
          <a:xfrm>
            <a:off x="2112670" y="389138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53" name="Google Shape;953;p135"/>
          <p:cNvCxnSpPr>
            <a:stCxn id="951" idx="3"/>
          </p:cNvCxnSpPr>
          <p:nvPr/>
        </p:nvCxnSpPr>
        <p:spPr>
          <a:xfrm>
            <a:off x="2426075" y="310132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4" name="Google Shape;954;p135"/>
          <p:cNvCxnSpPr>
            <a:stCxn id="952" idx="3"/>
          </p:cNvCxnSpPr>
          <p:nvPr/>
        </p:nvCxnSpPr>
        <p:spPr>
          <a:xfrm flipH="1" rot="10800000">
            <a:off x="2405470" y="389258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5" name="Google Shape;955;p135"/>
          <p:cNvCxnSpPr>
            <a:stCxn id="947" idx="6"/>
          </p:cNvCxnSpPr>
          <p:nvPr/>
        </p:nvCxnSpPr>
        <p:spPr>
          <a:xfrm>
            <a:off x="4598068" y="3591977"/>
            <a:ext cx="378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6" name="Google Shape;956;p135"/>
          <p:cNvSpPr txBox="1"/>
          <p:nvPr/>
        </p:nvSpPr>
        <p:spPr>
          <a:xfrm>
            <a:off x="2597439" y="286779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7" name="Google Shape;957;p135"/>
          <p:cNvSpPr txBox="1"/>
          <p:nvPr/>
        </p:nvSpPr>
        <p:spPr>
          <a:xfrm>
            <a:off x="2482195" y="367638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8" name="Google Shape;958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949" y="342732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35"/>
          <p:cNvSpPr/>
          <p:nvPr/>
        </p:nvSpPr>
        <p:spPr>
          <a:xfrm rot="-5400000">
            <a:off x="2247100" y="4040373"/>
            <a:ext cx="106500" cy="818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35"/>
          <p:cNvSpPr txBox="1"/>
          <p:nvPr/>
        </p:nvSpPr>
        <p:spPr>
          <a:xfrm>
            <a:off x="1686300" y="4484950"/>
            <a:ext cx="146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Entran una o varias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6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66" name="Google Shape;966;p136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el costo con las instancias de entrenamiento es lo que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Forward 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7" name="Google Shape;967;p136"/>
          <p:cNvSpPr/>
          <p:nvPr/>
        </p:nvSpPr>
        <p:spPr>
          <a:xfrm>
            <a:off x="3088168" y="293002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36"/>
          <p:cNvSpPr txBox="1"/>
          <p:nvPr/>
        </p:nvSpPr>
        <p:spPr>
          <a:xfrm>
            <a:off x="3088175" y="344135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9" name="Google Shape;969;p136"/>
          <p:cNvSpPr txBox="1"/>
          <p:nvPr/>
        </p:nvSpPr>
        <p:spPr>
          <a:xfrm>
            <a:off x="3990427" y="338411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0" name="Google Shape;970;p136"/>
          <p:cNvCxnSpPr/>
          <p:nvPr/>
        </p:nvCxnSpPr>
        <p:spPr>
          <a:xfrm>
            <a:off x="4026372" y="294930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1" name="Google Shape;971;p136"/>
          <p:cNvSpPr txBox="1"/>
          <p:nvPr/>
        </p:nvSpPr>
        <p:spPr>
          <a:xfrm>
            <a:off x="2092175" y="293002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72" name="Google Shape;972;p136"/>
          <p:cNvSpPr txBox="1"/>
          <p:nvPr/>
        </p:nvSpPr>
        <p:spPr>
          <a:xfrm>
            <a:off x="2112670" y="389138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73" name="Google Shape;973;p136"/>
          <p:cNvCxnSpPr>
            <a:stCxn id="971" idx="3"/>
          </p:cNvCxnSpPr>
          <p:nvPr/>
        </p:nvCxnSpPr>
        <p:spPr>
          <a:xfrm>
            <a:off x="2426075" y="310132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4" name="Google Shape;974;p136"/>
          <p:cNvCxnSpPr>
            <a:stCxn id="972" idx="3"/>
          </p:cNvCxnSpPr>
          <p:nvPr/>
        </p:nvCxnSpPr>
        <p:spPr>
          <a:xfrm flipH="1" rot="10800000">
            <a:off x="2405470" y="389258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5" name="Google Shape;975;p136"/>
          <p:cNvCxnSpPr>
            <a:stCxn id="967" idx="6"/>
          </p:cNvCxnSpPr>
          <p:nvPr/>
        </p:nvCxnSpPr>
        <p:spPr>
          <a:xfrm>
            <a:off x="4598068" y="3591977"/>
            <a:ext cx="378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6" name="Google Shape;976;p136"/>
          <p:cNvSpPr txBox="1"/>
          <p:nvPr/>
        </p:nvSpPr>
        <p:spPr>
          <a:xfrm>
            <a:off x="2597439" y="286779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77" name="Google Shape;977;p136"/>
          <p:cNvSpPr txBox="1"/>
          <p:nvPr/>
        </p:nvSpPr>
        <p:spPr>
          <a:xfrm>
            <a:off x="2482195" y="367638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8" name="Google Shape;978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949" y="342732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36"/>
          <p:cNvSpPr/>
          <p:nvPr/>
        </p:nvSpPr>
        <p:spPr>
          <a:xfrm rot="-5400000">
            <a:off x="2247100" y="4040373"/>
            <a:ext cx="106500" cy="818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36"/>
          <p:cNvSpPr/>
          <p:nvPr/>
        </p:nvSpPr>
        <p:spPr>
          <a:xfrm rot="-5400000">
            <a:off x="4147325" y="3393400"/>
            <a:ext cx="106500" cy="2116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36"/>
          <p:cNvSpPr txBox="1"/>
          <p:nvPr/>
        </p:nvSpPr>
        <p:spPr>
          <a:xfrm>
            <a:off x="1686300" y="4484950"/>
            <a:ext cx="146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Entran una o varias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2" name="Google Shape;982;p136"/>
          <p:cNvSpPr txBox="1"/>
          <p:nvPr/>
        </p:nvSpPr>
        <p:spPr>
          <a:xfrm>
            <a:off x="3158250" y="4484950"/>
            <a:ext cx="2079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predicción sobre esas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7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988" name="Google Shape;988;p137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el costo con las instancias de entrenamiento es lo que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Forward 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9" name="Google Shape;989;p137"/>
          <p:cNvSpPr/>
          <p:nvPr/>
        </p:nvSpPr>
        <p:spPr>
          <a:xfrm>
            <a:off x="3088168" y="293002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37"/>
          <p:cNvSpPr txBox="1"/>
          <p:nvPr/>
        </p:nvSpPr>
        <p:spPr>
          <a:xfrm>
            <a:off x="3088175" y="344135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1" name="Google Shape;991;p137"/>
          <p:cNvSpPr txBox="1"/>
          <p:nvPr/>
        </p:nvSpPr>
        <p:spPr>
          <a:xfrm>
            <a:off x="3990427" y="338411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2" name="Google Shape;992;p137"/>
          <p:cNvCxnSpPr/>
          <p:nvPr/>
        </p:nvCxnSpPr>
        <p:spPr>
          <a:xfrm>
            <a:off x="4026372" y="294930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3" name="Google Shape;993;p137"/>
          <p:cNvSpPr txBox="1"/>
          <p:nvPr/>
        </p:nvSpPr>
        <p:spPr>
          <a:xfrm>
            <a:off x="2092175" y="293002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4" name="Google Shape;994;p137"/>
          <p:cNvSpPr txBox="1"/>
          <p:nvPr/>
        </p:nvSpPr>
        <p:spPr>
          <a:xfrm>
            <a:off x="2112670" y="389138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95" name="Google Shape;995;p137"/>
          <p:cNvCxnSpPr>
            <a:stCxn id="993" idx="3"/>
          </p:cNvCxnSpPr>
          <p:nvPr/>
        </p:nvCxnSpPr>
        <p:spPr>
          <a:xfrm>
            <a:off x="2426075" y="310132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6" name="Google Shape;996;p137"/>
          <p:cNvCxnSpPr>
            <a:stCxn id="994" idx="3"/>
          </p:cNvCxnSpPr>
          <p:nvPr/>
        </p:nvCxnSpPr>
        <p:spPr>
          <a:xfrm flipH="1" rot="10800000">
            <a:off x="2405470" y="389258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7" name="Google Shape;997;p137"/>
          <p:cNvCxnSpPr>
            <a:stCxn id="989" idx="6"/>
          </p:cNvCxnSpPr>
          <p:nvPr/>
        </p:nvCxnSpPr>
        <p:spPr>
          <a:xfrm>
            <a:off x="4598068" y="3591977"/>
            <a:ext cx="378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8" name="Google Shape;998;p137"/>
          <p:cNvSpPr txBox="1"/>
          <p:nvPr/>
        </p:nvSpPr>
        <p:spPr>
          <a:xfrm>
            <a:off x="2597439" y="286779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9" name="Google Shape;999;p137"/>
          <p:cNvSpPr txBox="1"/>
          <p:nvPr/>
        </p:nvSpPr>
        <p:spPr>
          <a:xfrm>
            <a:off x="2482195" y="367638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00" name="Google Shape;100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949" y="342732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137"/>
          <p:cNvSpPr/>
          <p:nvPr/>
        </p:nvSpPr>
        <p:spPr>
          <a:xfrm rot="-5400000">
            <a:off x="2247100" y="4040373"/>
            <a:ext cx="106500" cy="818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37"/>
          <p:cNvSpPr/>
          <p:nvPr/>
        </p:nvSpPr>
        <p:spPr>
          <a:xfrm rot="-5400000">
            <a:off x="4147325" y="3393400"/>
            <a:ext cx="106500" cy="2116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37"/>
          <p:cNvSpPr/>
          <p:nvPr/>
        </p:nvSpPr>
        <p:spPr>
          <a:xfrm rot="-5400000">
            <a:off x="6195850" y="3889150"/>
            <a:ext cx="1065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37"/>
          <p:cNvSpPr txBox="1"/>
          <p:nvPr/>
        </p:nvSpPr>
        <p:spPr>
          <a:xfrm>
            <a:off x="1686300" y="4484950"/>
            <a:ext cx="146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Entran una o varias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05" name="Google Shape;1005;p137"/>
          <p:cNvSpPr txBox="1"/>
          <p:nvPr/>
        </p:nvSpPr>
        <p:spPr>
          <a:xfrm>
            <a:off x="5237850" y="4484950"/>
            <a:ext cx="1834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calcula el costo de esas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06" name="Google Shape;1006;p137"/>
          <p:cNvSpPr txBox="1"/>
          <p:nvPr/>
        </p:nvSpPr>
        <p:spPr>
          <a:xfrm>
            <a:off x="3158250" y="4484950"/>
            <a:ext cx="2079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predicción sobre esas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Redes neuronales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3" name="Google Shape;363;p84"/>
          <p:cNvSpPr txBox="1"/>
          <p:nvPr/>
        </p:nvSpPr>
        <p:spPr>
          <a:xfrm>
            <a:off x="899775" y="1124025"/>
            <a:ext cx="7471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Esperamos que aprendan los siguientes conceptos: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Perceptrón, Funciones de Activación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Forward Propagation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Backpropagation 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(Gradient Descent) 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Redes Neuronales Profundas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Regularización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Redes Neuronales Convolucionales (CNN, si hay tiempo)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Entornos de desarrollo: Keras, Tensor Flow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434343"/>
              </a:buClr>
              <a:buSzPts val="1600"/>
              <a:buFont typeface="Rubik Light"/>
              <a:buChar char="●"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Y muchos que probablemente nos estemos olvidando.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64" name="Google Shape;364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38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012" name="Google Shape;1012;p138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el costo con las instancias de entrenamiento es lo que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Forward 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13" name="Google Shape;1013;p138"/>
          <p:cNvSpPr/>
          <p:nvPr/>
        </p:nvSpPr>
        <p:spPr>
          <a:xfrm>
            <a:off x="3088168" y="293002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38"/>
          <p:cNvSpPr txBox="1"/>
          <p:nvPr/>
        </p:nvSpPr>
        <p:spPr>
          <a:xfrm>
            <a:off x="3088175" y="344135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15" name="Google Shape;1015;p138"/>
          <p:cNvSpPr txBox="1"/>
          <p:nvPr/>
        </p:nvSpPr>
        <p:spPr>
          <a:xfrm>
            <a:off x="3990427" y="338411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6" name="Google Shape;1016;p138"/>
          <p:cNvCxnSpPr/>
          <p:nvPr/>
        </p:nvCxnSpPr>
        <p:spPr>
          <a:xfrm>
            <a:off x="4026372" y="294930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7" name="Google Shape;1017;p138"/>
          <p:cNvSpPr txBox="1"/>
          <p:nvPr/>
        </p:nvSpPr>
        <p:spPr>
          <a:xfrm>
            <a:off x="2092175" y="293002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18" name="Google Shape;1018;p138"/>
          <p:cNvSpPr txBox="1"/>
          <p:nvPr/>
        </p:nvSpPr>
        <p:spPr>
          <a:xfrm>
            <a:off x="2112670" y="389138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019" name="Google Shape;1019;p138"/>
          <p:cNvCxnSpPr>
            <a:stCxn id="1017" idx="3"/>
          </p:cNvCxnSpPr>
          <p:nvPr/>
        </p:nvCxnSpPr>
        <p:spPr>
          <a:xfrm>
            <a:off x="2426075" y="310132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0" name="Google Shape;1020;p138"/>
          <p:cNvCxnSpPr>
            <a:stCxn id="1018" idx="3"/>
          </p:cNvCxnSpPr>
          <p:nvPr/>
        </p:nvCxnSpPr>
        <p:spPr>
          <a:xfrm flipH="1" rot="10800000">
            <a:off x="2405470" y="389258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1" name="Google Shape;1021;p138"/>
          <p:cNvCxnSpPr>
            <a:stCxn id="1013" idx="6"/>
          </p:cNvCxnSpPr>
          <p:nvPr/>
        </p:nvCxnSpPr>
        <p:spPr>
          <a:xfrm>
            <a:off x="4598068" y="3591977"/>
            <a:ext cx="378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2" name="Google Shape;1022;p138"/>
          <p:cNvSpPr txBox="1"/>
          <p:nvPr/>
        </p:nvSpPr>
        <p:spPr>
          <a:xfrm>
            <a:off x="2597439" y="286779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3" name="Google Shape;1023;p138"/>
          <p:cNvSpPr txBox="1"/>
          <p:nvPr/>
        </p:nvSpPr>
        <p:spPr>
          <a:xfrm>
            <a:off x="2482195" y="367638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4" name="Google Shape;1024;p138"/>
          <p:cNvSpPr txBox="1"/>
          <p:nvPr/>
        </p:nvSpPr>
        <p:spPr>
          <a:xfrm>
            <a:off x="5797325" y="3378600"/>
            <a:ext cx="159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5" name="Google Shape;102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949" y="342732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38"/>
          <p:cNvSpPr/>
          <p:nvPr/>
        </p:nvSpPr>
        <p:spPr>
          <a:xfrm rot="-5400000">
            <a:off x="2247100" y="4040373"/>
            <a:ext cx="106500" cy="818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38"/>
          <p:cNvSpPr/>
          <p:nvPr/>
        </p:nvSpPr>
        <p:spPr>
          <a:xfrm rot="-5400000">
            <a:off x="4147325" y="3393400"/>
            <a:ext cx="106500" cy="2116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138"/>
          <p:cNvSpPr/>
          <p:nvPr/>
        </p:nvSpPr>
        <p:spPr>
          <a:xfrm rot="-5400000">
            <a:off x="6195850" y="3889150"/>
            <a:ext cx="1065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138"/>
          <p:cNvSpPr txBox="1"/>
          <p:nvPr/>
        </p:nvSpPr>
        <p:spPr>
          <a:xfrm>
            <a:off x="1686300" y="4484950"/>
            <a:ext cx="146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Entran una o varias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0" name="Google Shape;1030;p138"/>
          <p:cNvSpPr txBox="1"/>
          <p:nvPr/>
        </p:nvSpPr>
        <p:spPr>
          <a:xfrm>
            <a:off x="5237850" y="4484950"/>
            <a:ext cx="1834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calcula el costo de esas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1" name="Google Shape;1031;p138"/>
          <p:cNvSpPr txBox="1"/>
          <p:nvPr/>
        </p:nvSpPr>
        <p:spPr>
          <a:xfrm>
            <a:off x="3158250" y="4484950"/>
            <a:ext cx="2079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predicción sobre esas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032" name="Google Shape;1032;p138"/>
          <p:cNvCxnSpPr>
            <a:stCxn id="1025" idx="3"/>
            <a:endCxn id="1024" idx="1"/>
          </p:cNvCxnSpPr>
          <p:nvPr/>
        </p:nvCxnSpPr>
        <p:spPr>
          <a:xfrm>
            <a:off x="5245311" y="3598623"/>
            <a:ext cx="552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3" name="Google Shape;1033;p138"/>
          <p:cNvCxnSpPr/>
          <p:nvPr/>
        </p:nvCxnSpPr>
        <p:spPr>
          <a:xfrm>
            <a:off x="2208075" y="3603025"/>
            <a:ext cx="3636600" cy="0"/>
          </a:xfrm>
          <a:prstGeom prst="straightConnector1">
            <a:avLst/>
          </a:prstGeom>
          <a:noFill/>
          <a:ln cap="flat" cmpd="sng" w="28575">
            <a:solidFill>
              <a:srgbClr val="E1446D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39"/>
          <p:cNvSpPr txBox="1"/>
          <p:nvPr/>
        </p:nvSpPr>
        <p:spPr>
          <a:xfrm>
            <a:off x="899775" y="252100"/>
            <a:ext cx="7323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Descenso por gradiente calcula la derivada/gradiente del costo y con eso actualiza los parámetros. Este proceso lo va a hacer muchas veces hasta llegar al mínimo.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cada una de esas iteraciones, tiene que calcular el costo. El costo depende de las instancias de entrenamiento y de los parámetros que tengamos hasta ese momento.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039" name="Google Shape;1039;p139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el costo con las instancias de entrenamiento es lo que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Forward 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40" name="Google Shape;1040;p139"/>
          <p:cNvSpPr/>
          <p:nvPr/>
        </p:nvSpPr>
        <p:spPr>
          <a:xfrm>
            <a:off x="3088168" y="293002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39"/>
          <p:cNvSpPr txBox="1"/>
          <p:nvPr/>
        </p:nvSpPr>
        <p:spPr>
          <a:xfrm>
            <a:off x="3088175" y="344135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42" name="Google Shape;1042;p139"/>
          <p:cNvSpPr txBox="1"/>
          <p:nvPr/>
        </p:nvSpPr>
        <p:spPr>
          <a:xfrm>
            <a:off x="3990427" y="338411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3" name="Google Shape;1043;p139"/>
          <p:cNvCxnSpPr/>
          <p:nvPr/>
        </p:nvCxnSpPr>
        <p:spPr>
          <a:xfrm>
            <a:off x="4026372" y="294930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4" name="Google Shape;1044;p139"/>
          <p:cNvSpPr txBox="1"/>
          <p:nvPr/>
        </p:nvSpPr>
        <p:spPr>
          <a:xfrm>
            <a:off x="2092175" y="293002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45" name="Google Shape;1045;p139"/>
          <p:cNvSpPr txBox="1"/>
          <p:nvPr/>
        </p:nvSpPr>
        <p:spPr>
          <a:xfrm>
            <a:off x="2112670" y="389138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046" name="Google Shape;1046;p139"/>
          <p:cNvCxnSpPr>
            <a:stCxn id="1044" idx="3"/>
          </p:cNvCxnSpPr>
          <p:nvPr/>
        </p:nvCxnSpPr>
        <p:spPr>
          <a:xfrm>
            <a:off x="2426075" y="310132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7" name="Google Shape;1047;p139"/>
          <p:cNvCxnSpPr>
            <a:stCxn id="1045" idx="3"/>
          </p:cNvCxnSpPr>
          <p:nvPr/>
        </p:nvCxnSpPr>
        <p:spPr>
          <a:xfrm flipH="1" rot="10800000">
            <a:off x="2405470" y="389258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8" name="Google Shape;1048;p139"/>
          <p:cNvCxnSpPr>
            <a:stCxn id="1040" idx="6"/>
          </p:cNvCxnSpPr>
          <p:nvPr/>
        </p:nvCxnSpPr>
        <p:spPr>
          <a:xfrm>
            <a:off x="4598068" y="3591977"/>
            <a:ext cx="378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9" name="Google Shape;1049;p139"/>
          <p:cNvSpPr txBox="1"/>
          <p:nvPr/>
        </p:nvSpPr>
        <p:spPr>
          <a:xfrm>
            <a:off x="2597439" y="286779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0" name="Google Shape;1050;p139"/>
          <p:cNvSpPr txBox="1"/>
          <p:nvPr/>
        </p:nvSpPr>
        <p:spPr>
          <a:xfrm>
            <a:off x="2482195" y="367638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1" name="Google Shape;1051;p139"/>
          <p:cNvSpPr txBox="1"/>
          <p:nvPr/>
        </p:nvSpPr>
        <p:spPr>
          <a:xfrm>
            <a:off x="5797325" y="3378600"/>
            <a:ext cx="159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2" name="Google Shape;1052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949" y="342732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39"/>
          <p:cNvSpPr/>
          <p:nvPr/>
        </p:nvSpPr>
        <p:spPr>
          <a:xfrm rot="-5400000">
            <a:off x="2247100" y="4040373"/>
            <a:ext cx="106500" cy="818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39"/>
          <p:cNvSpPr/>
          <p:nvPr/>
        </p:nvSpPr>
        <p:spPr>
          <a:xfrm rot="-5400000">
            <a:off x="4147325" y="3393400"/>
            <a:ext cx="106500" cy="2116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39"/>
          <p:cNvSpPr/>
          <p:nvPr/>
        </p:nvSpPr>
        <p:spPr>
          <a:xfrm rot="-5400000">
            <a:off x="6195850" y="3889150"/>
            <a:ext cx="1065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39"/>
          <p:cNvSpPr txBox="1"/>
          <p:nvPr/>
        </p:nvSpPr>
        <p:spPr>
          <a:xfrm>
            <a:off x="1686300" y="4484950"/>
            <a:ext cx="146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Entran una o varias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7" name="Google Shape;1057;p139"/>
          <p:cNvSpPr txBox="1"/>
          <p:nvPr/>
        </p:nvSpPr>
        <p:spPr>
          <a:xfrm>
            <a:off x="5237850" y="4484950"/>
            <a:ext cx="1834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calcula el costo de esas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8" name="Google Shape;1058;p139"/>
          <p:cNvSpPr txBox="1"/>
          <p:nvPr/>
        </p:nvSpPr>
        <p:spPr>
          <a:xfrm>
            <a:off x="3158250" y="4484950"/>
            <a:ext cx="2079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predicción sobre esas instancias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059" name="Google Shape;1059;p139"/>
          <p:cNvCxnSpPr>
            <a:stCxn id="1052" idx="3"/>
            <a:endCxn id="1051" idx="1"/>
          </p:cNvCxnSpPr>
          <p:nvPr/>
        </p:nvCxnSpPr>
        <p:spPr>
          <a:xfrm>
            <a:off x="5245311" y="3598623"/>
            <a:ext cx="552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0" name="Google Shape;1060;p139"/>
          <p:cNvCxnSpPr/>
          <p:nvPr/>
        </p:nvCxnSpPr>
        <p:spPr>
          <a:xfrm>
            <a:off x="2208075" y="3603025"/>
            <a:ext cx="3636600" cy="0"/>
          </a:xfrm>
          <a:prstGeom prst="straightConnector1">
            <a:avLst/>
          </a:prstGeom>
          <a:noFill/>
          <a:ln cap="flat" cmpd="sng" w="28575">
            <a:solidFill>
              <a:srgbClr val="E1446D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40"/>
          <p:cNvSpPr txBox="1"/>
          <p:nvPr/>
        </p:nvSpPr>
        <p:spPr>
          <a:xfrm>
            <a:off x="899775" y="252100"/>
            <a:ext cx="6150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66" name="Google Shape;106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5476" y="158525"/>
            <a:ext cx="1551500" cy="69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41"/>
          <p:cNvSpPr txBox="1"/>
          <p:nvPr/>
        </p:nvSpPr>
        <p:spPr>
          <a:xfrm>
            <a:off x="899775" y="252100"/>
            <a:ext cx="6150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72" name="Google Shape;1072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5476" y="158525"/>
            <a:ext cx="1551500" cy="69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42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las derivadas y actualizar los parámetros “hacia atrás”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Backpropagation.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78" name="Google Shape;1078;p142"/>
          <p:cNvSpPr txBox="1"/>
          <p:nvPr/>
        </p:nvSpPr>
        <p:spPr>
          <a:xfrm>
            <a:off x="899775" y="252100"/>
            <a:ext cx="6150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79" name="Google Shape;1079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5476" y="158525"/>
            <a:ext cx="1551500" cy="69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43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las derivadas y actualizar los parámetros “hacia atrás”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Backpropagation.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85" name="Google Shape;1085;p143"/>
          <p:cNvSpPr/>
          <p:nvPr/>
        </p:nvSpPr>
        <p:spPr>
          <a:xfrm>
            <a:off x="2881768" y="285277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43"/>
          <p:cNvSpPr txBox="1"/>
          <p:nvPr/>
        </p:nvSpPr>
        <p:spPr>
          <a:xfrm>
            <a:off x="2913675" y="336410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87" name="Google Shape;1087;p143"/>
          <p:cNvSpPr txBox="1"/>
          <p:nvPr/>
        </p:nvSpPr>
        <p:spPr>
          <a:xfrm>
            <a:off x="3784027" y="330686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8" name="Google Shape;1088;p143"/>
          <p:cNvCxnSpPr/>
          <p:nvPr/>
        </p:nvCxnSpPr>
        <p:spPr>
          <a:xfrm>
            <a:off x="3819972" y="287205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9" name="Google Shape;1089;p143"/>
          <p:cNvSpPr txBox="1"/>
          <p:nvPr/>
        </p:nvSpPr>
        <p:spPr>
          <a:xfrm>
            <a:off x="1885775" y="285277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90" name="Google Shape;1090;p143"/>
          <p:cNvSpPr txBox="1"/>
          <p:nvPr/>
        </p:nvSpPr>
        <p:spPr>
          <a:xfrm>
            <a:off x="1906270" y="381413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091" name="Google Shape;1091;p143"/>
          <p:cNvCxnSpPr>
            <a:stCxn id="1089" idx="3"/>
          </p:cNvCxnSpPr>
          <p:nvPr/>
        </p:nvCxnSpPr>
        <p:spPr>
          <a:xfrm>
            <a:off x="2219675" y="302407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2" name="Google Shape;1092;p143"/>
          <p:cNvCxnSpPr>
            <a:stCxn id="1090" idx="3"/>
          </p:cNvCxnSpPr>
          <p:nvPr/>
        </p:nvCxnSpPr>
        <p:spPr>
          <a:xfrm flipH="1" rot="10800000">
            <a:off x="2199070" y="381533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3" name="Google Shape;1093;p143"/>
          <p:cNvCxnSpPr>
            <a:endCxn id="1094" idx="1"/>
          </p:cNvCxnSpPr>
          <p:nvPr/>
        </p:nvCxnSpPr>
        <p:spPr>
          <a:xfrm>
            <a:off x="4391749" y="3514773"/>
            <a:ext cx="656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5" name="Google Shape;1095;p143"/>
          <p:cNvSpPr txBox="1"/>
          <p:nvPr/>
        </p:nvSpPr>
        <p:spPr>
          <a:xfrm>
            <a:off x="2391039" y="286674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96" name="Google Shape;1096;p143"/>
          <p:cNvSpPr txBox="1"/>
          <p:nvPr/>
        </p:nvSpPr>
        <p:spPr>
          <a:xfrm>
            <a:off x="2275795" y="359913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97" name="Google Shape;1097;p143"/>
          <p:cNvSpPr txBox="1"/>
          <p:nvPr/>
        </p:nvSpPr>
        <p:spPr>
          <a:xfrm>
            <a:off x="5861550" y="3301350"/>
            <a:ext cx="1346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94" name="Google Shape;109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49" y="335007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43"/>
          <p:cNvSpPr/>
          <p:nvPr/>
        </p:nvSpPr>
        <p:spPr>
          <a:xfrm rot="-5400000">
            <a:off x="6403050" y="3739625"/>
            <a:ext cx="987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43"/>
          <p:cNvSpPr txBox="1"/>
          <p:nvPr/>
        </p:nvSpPr>
        <p:spPr>
          <a:xfrm>
            <a:off x="5734725" y="4335975"/>
            <a:ext cx="1736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el costo con respecto a las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00" name="Google Shape;1100;p143"/>
          <p:cNvCxnSpPr>
            <a:stCxn id="1094" idx="3"/>
            <a:endCxn id="1097" idx="1"/>
          </p:cNvCxnSpPr>
          <p:nvPr/>
        </p:nvCxnSpPr>
        <p:spPr>
          <a:xfrm>
            <a:off x="5267511" y="3521373"/>
            <a:ext cx="594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1" name="Google Shape;1101;p143"/>
          <p:cNvSpPr txBox="1"/>
          <p:nvPr/>
        </p:nvSpPr>
        <p:spPr>
          <a:xfrm>
            <a:off x="899775" y="252100"/>
            <a:ext cx="6150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02" name="Google Shape;1102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5476" y="158525"/>
            <a:ext cx="1551500" cy="69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4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las derivadas y actualizar los parámetros “hacia atrás”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Backpropagation.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08" name="Google Shape;1108;p144"/>
          <p:cNvSpPr/>
          <p:nvPr/>
        </p:nvSpPr>
        <p:spPr>
          <a:xfrm>
            <a:off x="2881768" y="285277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44"/>
          <p:cNvSpPr txBox="1"/>
          <p:nvPr/>
        </p:nvSpPr>
        <p:spPr>
          <a:xfrm>
            <a:off x="2913675" y="336410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10" name="Google Shape;1110;p144"/>
          <p:cNvSpPr txBox="1"/>
          <p:nvPr/>
        </p:nvSpPr>
        <p:spPr>
          <a:xfrm>
            <a:off x="3784027" y="330686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144"/>
          <p:cNvCxnSpPr/>
          <p:nvPr/>
        </p:nvCxnSpPr>
        <p:spPr>
          <a:xfrm>
            <a:off x="3819972" y="287205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2" name="Google Shape;1112;p144"/>
          <p:cNvSpPr txBox="1"/>
          <p:nvPr/>
        </p:nvSpPr>
        <p:spPr>
          <a:xfrm>
            <a:off x="1885775" y="285277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13" name="Google Shape;1113;p144"/>
          <p:cNvSpPr txBox="1"/>
          <p:nvPr/>
        </p:nvSpPr>
        <p:spPr>
          <a:xfrm>
            <a:off x="1906270" y="381413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14" name="Google Shape;1114;p144"/>
          <p:cNvCxnSpPr>
            <a:stCxn id="1112" idx="3"/>
          </p:cNvCxnSpPr>
          <p:nvPr/>
        </p:nvCxnSpPr>
        <p:spPr>
          <a:xfrm>
            <a:off x="2219675" y="302407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5" name="Google Shape;1115;p144"/>
          <p:cNvCxnSpPr>
            <a:stCxn id="1113" idx="3"/>
          </p:cNvCxnSpPr>
          <p:nvPr/>
        </p:nvCxnSpPr>
        <p:spPr>
          <a:xfrm flipH="1" rot="10800000">
            <a:off x="2199070" y="381533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6" name="Google Shape;1116;p144"/>
          <p:cNvCxnSpPr>
            <a:endCxn id="1117" idx="1"/>
          </p:cNvCxnSpPr>
          <p:nvPr/>
        </p:nvCxnSpPr>
        <p:spPr>
          <a:xfrm>
            <a:off x="4391749" y="3514773"/>
            <a:ext cx="656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8" name="Google Shape;1118;p144"/>
          <p:cNvSpPr txBox="1"/>
          <p:nvPr/>
        </p:nvSpPr>
        <p:spPr>
          <a:xfrm>
            <a:off x="2391039" y="286674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19" name="Google Shape;1119;p144"/>
          <p:cNvSpPr txBox="1"/>
          <p:nvPr/>
        </p:nvSpPr>
        <p:spPr>
          <a:xfrm>
            <a:off x="2275795" y="359913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0" name="Google Shape;1120;p144"/>
          <p:cNvSpPr txBox="1"/>
          <p:nvPr/>
        </p:nvSpPr>
        <p:spPr>
          <a:xfrm>
            <a:off x="5861550" y="3301350"/>
            <a:ext cx="1346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17" name="Google Shape;1117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49" y="335007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44"/>
          <p:cNvSpPr/>
          <p:nvPr/>
        </p:nvSpPr>
        <p:spPr>
          <a:xfrm rot="-5400000">
            <a:off x="4703412" y="3479975"/>
            <a:ext cx="98700" cy="164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44"/>
          <p:cNvSpPr/>
          <p:nvPr/>
        </p:nvSpPr>
        <p:spPr>
          <a:xfrm rot="-5400000">
            <a:off x="6403050" y="3739625"/>
            <a:ext cx="987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44"/>
          <p:cNvSpPr txBox="1"/>
          <p:nvPr/>
        </p:nvSpPr>
        <p:spPr>
          <a:xfrm>
            <a:off x="5734725" y="4335975"/>
            <a:ext cx="1736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el costo con respecto a las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4" name="Google Shape;1124;p144"/>
          <p:cNvSpPr txBox="1"/>
          <p:nvPr/>
        </p:nvSpPr>
        <p:spPr>
          <a:xfrm>
            <a:off x="4066883" y="4335975"/>
            <a:ext cx="1509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la predicción con respecto z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25" name="Google Shape;1125;p144"/>
          <p:cNvCxnSpPr>
            <a:stCxn id="1117" idx="3"/>
            <a:endCxn id="1120" idx="1"/>
          </p:cNvCxnSpPr>
          <p:nvPr/>
        </p:nvCxnSpPr>
        <p:spPr>
          <a:xfrm>
            <a:off x="5267511" y="3521373"/>
            <a:ext cx="594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6" name="Google Shape;1126;p144"/>
          <p:cNvSpPr txBox="1"/>
          <p:nvPr/>
        </p:nvSpPr>
        <p:spPr>
          <a:xfrm>
            <a:off x="899775" y="252100"/>
            <a:ext cx="6150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27" name="Google Shape;1127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5476" y="158525"/>
            <a:ext cx="1551500" cy="69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45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las derivadas y actualizar los parámetros “hacia atrás”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Backpropagation.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3" name="Google Shape;1133;p145"/>
          <p:cNvSpPr/>
          <p:nvPr/>
        </p:nvSpPr>
        <p:spPr>
          <a:xfrm>
            <a:off x="2881768" y="285277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45"/>
          <p:cNvSpPr txBox="1"/>
          <p:nvPr/>
        </p:nvSpPr>
        <p:spPr>
          <a:xfrm>
            <a:off x="2913675" y="336410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5" name="Google Shape;1135;p145"/>
          <p:cNvSpPr txBox="1"/>
          <p:nvPr/>
        </p:nvSpPr>
        <p:spPr>
          <a:xfrm>
            <a:off x="3784027" y="330686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6" name="Google Shape;1136;p145"/>
          <p:cNvCxnSpPr/>
          <p:nvPr/>
        </p:nvCxnSpPr>
        <p:spPr>
          <a:xfrm>
            <a:off x="3819972" y="287205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7" name="Google Shape;1137;p145"/>
          <p:cNvSpPr txBox="1"/>
          <p:nvPr/>
        </p:nvSpPr>
        <p:spPr>
          <a:xfrm>
            <a:off x="1885775" y="285277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8" name="Google Shape;1138;p145"/>
          <p:cNvSpPr txBox="1"/>
          <p:nvPr/>
        </p:nvSpPr>
        <p:spPr>
          <a:xfrm>
            <a:off x="1906270" y="381413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39" name="Google Shape;1139;p145"/>
          <p:cNvCxnSpPr>
            <a:stCxn id="1137" idx="3"/>
          </p:cNvCxnSpPr>
          <p:nvPr/>
        </p:nvCxnSpPr>
        <p:spPr>
          <a:xfrm>
            <a:off x="2219675" y="302407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0" name="Google Shape;1140;p145"/>
          <p:cNvCxnSpPr>
            <a:stCxn id="1138" idx="3"/>
          </p:cNvCxnSpPr>
          <p:nvPr/>
        </p:nvCxnSpPr>
        <p:spPr>
          <a:xfrm flipH="1" rot="10800000">
            <a:off x="2199070" y="381533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1" name="Google Shape;1141;p145"/>
          <p:cNvCxnSpPr>
            <a:endCxn id="1142" idx="1"/>
          </p:cNvCxnSpPr>
          <p:nvPr/>
        </p:nvCxnSpPr>
        <p:spPr>
          <a:xfrm>
            <a:off x="4391749" y="3514773"/>
            <a:ext cx="656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3" name="Google Shape;1143;p145"/>
          <p:cNvSpPr txBox="1"/>
          <p:nvPr/>
        </p:nvSpPr>
        <p:spPr>
          <a:xfrm>
            <a:off x="2391039" y="286674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44" name="Google Shape;1144;p145"/>
          <p:cNvSpPr txBox="1"/>
          <p:nvPr/>
        </p:nvSpPr>
        <p:spPr>
          <a:xfrm>
            <a:off x="2275795" y="359913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45" name="Google Shape;1145;p145"/>
          <p:cNvSpPr txBox="1"/>
          <p:nvPr/>
        </p:nvSpPr>
        <p:spPr>
          <a:xfrm>
            <a:off x="5861550" y="3301350"/>
            <a:ext cx="1346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42" name="Google Shape;114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49" y="335007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45"/>
          <p:cNvSpPr/>
          <p:nvPr/>
        </p:nvSpPr>
        <p:spPr>
          <a:xfrm rot="-5400000">
            <a:off x="4703412" y="3479975"/>
            <a:ext cx="98700" cy="164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45"/>
          <p:cNvSpPr/>
          <p:nvPr/>
        </p:nvSpPr>
        <p:spPr>
          <a:xfrm rot="-5400000">
            <a:off x="6403050" y="3739625"/>
            <a:ext cx="987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45"/>
          <p:cNvSpPr txBox="1"/>
          <p:nvPr/>
        </p:nvSpPr>
        <p:spPr>
          <a:xfrm>
            <a:off x="5734725" y="4335975"/>
            <a:ext cx="1736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el costo con respecto a las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49" name="Google Shape;1149;p145"/>
          <p:cNvSpPr txBox="1"/>
          <p:nvPr/>
        </p:nvSpPr>
        <p:spPr>
          <a:xfrm>
            <a:off x="4066883" y="4335975"/>
            <a:ext cx="1509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la predicción con respecto z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50" name="Google Shape;1150;p145"/>
          <p:cNvCxnSpPr>
            <a:stCxn id="1142" idx="3"/>
            <a:endCxn id="1145" idx="1"/>
          </p:cNvCxnSpPr>
          <p:nvPr/>
        </p:nvCxnSpPr>
        <p:spPr>
          <a:xfrm>
            <a:off x="5267511" y="3521373"/>
            <a:ext cx="594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51" name="Google Shape;1151;p145"/>
          <p:cNvSpPr/>
          <p:nvPr/>
        </p:nvSpPr>
        <p:spPr>
          <a:xfrm rot="-5400000">
            <a:off x="3336526" y="3884825"/>
            <a:ext cx="98700" cy="834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45"/>
          <p:cNvSpPr txBox="1"/>
          <p:nvPr/>
        </p:nvSpPr>
        <p:spPr>
          <a:xfrm>
            <a:off x="2752302" y="4335975"/>
            <a:ext cx="1395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z con respecto a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y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53" name="Google Shape;1153;p145"/>
          <p:cNvSpPr txBox="1"/>
          <p:nvPr/>
        </p:nvSpPr>
        <p:spPr>
          <a:xfrm>
            <a:off x="899775" y="252100"/>
            <a:ext cx="6150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54" name="Google Shape;1154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5476" y="158525"/>
            <a:ext cx="1551500" cy="69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6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las derivadas y actualizar los parámetros “hacia atrás”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Backpropagation.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60" name="Google Shape;1160;p146"/>
          <p:cNvSpPr/>
          <p:nvPr/>
        </p:nvSpPr>
        <p:spPr>
          <a:xfrm>
            <a:off x="2881768" y="285277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46"/>
          <p:cNvSpPr txBox="1"/>
          <p:nvPr/>
        </p:nvSpPr>
        <p:spPr>
          <a:xfrm>
            <a:off x="2913675" y="336410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62" name="Google Shape;1162;p146"/>
          <p:cNvSpPr txBox="1"/>
          <p:nvPr/>
        </p:nvSpPr>
        <p:spPr>
          <a:xfrm>
            <a:off x="3784027" y="330686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3" name="Google Shape;1163;p146"/>
          <p:cNvCxnSpPr/>
          <p:nvPr/>
        </p:nvCxnSpPr>
        <p:spPr>
          <a:xfrm>
            <a:off x="3819972" y="287205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4" name="Google Shape;1164;p146"/>
          <p:cNvSpPr txBox="1"/>
          <p:nvPr/>
        </p:nvSpPr>
        <p:spPr>
          <a:xfrm>
            <a:off x="1885775" y="285277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65" name="Google Shape;1165;p146"/>
          <p:cNvSpPr txBox="1"/>
          <p:nvPr/>
        </p:nvSpPr>
        <p:spPr>
          <a:xfrm>
            <a:off x="1906270" y="381413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66" name="Google Shape;1166;p146"/>
          <p:cNvCxnSpPr>
            <a:stCxn id="1164" idx="3"/>
          </p:cNvCxnSpPr>
          <p:nvPr/>
        </p:nvCxnSpPr>
        <p:spPr>
          <a:xfrm>
            <a:off x="2219675" y="302407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7" name="Google Shape;1167;p146"/>
          <p:cNvCxnSpPr>
            <a:stCxn id="1165" idx="3"/>
          </p:cNvCxnSpPr>
          <p:nvPr/>
        </p:nvCxnSpPr>
        <p:spPr>
          <a:xfrm flipH="1" rot="10800000">
            <a:off x="2199070" y="381533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8" name="Google Shape;1168;p146"/>
          <p:cNvCxnSpPr>
            <a:endCxn id="1169" idx="1"/>
          </p:cNvCxnSpPr>
          <p:nvPr/>
        </p:nvCxnSpPr>
        <p:spPr>
          <a:xfrm>
            <a:off x="4391749" y="3514773"/>
            <a:ext cx="656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0" name="Google Shape;1170;p146"/>
          <p:cNvSpPr txBox="1"/>
          <p:nvPr/>
        </p:nvSpPr>
        <p:spPr>
          <a:xfrm>
            <a:off x="2391039" y="286674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71" name="Google Shape;1171;p146"/>
          <p:cNvSpPr txBox="1"/>
          <p:nvPr/>
        </p:nvSpPr>
        <p:spPr>
          <a:xfrm>
            <a:off x="2275795" y="359913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72" name="Google Shape;1172;p146"/>
          <p:cNvSpPr txBox="1"/>
          <p:nvPr/>
        </p:nvSpPr>
        <p:spPr>
          <a:xfrm>
            <a:off x="5861550" y="3301350"/>
            <a:ext cx="1346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69" name="Google Shape;1169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49" y="335007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46"/>
          <p:cNvSpPr/>
          <p:nvPr/>
        </p:nvSpPr>
        <p:spPr>
          <a:xfrm rot="-5400000">
            <a:off x="4703412" y="3479975"/>
            <a:ext cx="98700" cy="164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46"/>
          <p:cNvSpPr/>
          <p:nvPr/>
        </p:nvSpPr>
        <p:spPr>
          <a:xfrm rot="-5400000">
            <a:off x="6403050" y="3739625"/>
            <a:ext cx="987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46"/>
          <p:cNvSpPr txBox="1"/>
          <p:nvPr/>
        </p:nvSpPr>
        <p:spPr>
          <a:xfrm>
            <a:off x="5734725" y="4335975"/>
            <a:ext cx="1736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el costo con respecto a las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76" name="Google Shape;1176;p146"/>
          <p:cNvSpPr txBox="1"/>
          <p:nvPr/>
        </p:nvSpPr>
        <p:spPr>
          <a:xfrm>
            <a:off x="4066883" y="4335975"/>
            <a:ext cx="1509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la predicción con respecto z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77" name="Google Shape;1177;p146"/>
          <p:cNvCxnSpPr>
            <a:stCxn id="1169" idx="3"/>
            <a:endCxn id="1172" idx="1"/>
          </p:cNvCxnSpPr>
          <p:nvPr/>
        </p:nvCxnSpPr>
        <p:spPr>
          <a:xfrm>
            <a:off x="5267511" y="3521373"/>
            <a:ext cx="594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8" name="Google Shape;1178;p146"/>
          <p:cNvSpPr/>
          <p:nvPr/>
        </p:nvSpPr>
        <p:spPr>
          <a:xfrm rot="-5400000">
            <a:off x="3336526" y="3884825"/>
            <a:ext cx="98700" cy="834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46"/>
          <p:cNvSpPr txBox="1"/>
          <p:nvPr/>
        </p:nvSpPr>
        <p:spPr>
          <a:xfrm>
            <a:off x="2752302" y="4335975"/>
            <a:ext cx="1395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z con respecto a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y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80" name="Google Shape;1180;p146"/>
          <p:cNvSpPr/>
          <p:nvPr/>
        </p:nvSpPr>
        <p:spPr>
          <a:xfrm rot="-5400000">
            <a:off x="2411950" y="4028675"/>
            <a:ext cx="98700" cy="54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46"/>
          <p:cNvSpPr txBox="1"/>
          <p:nvPr/>
        </p:nvSpPr>
        <p:spPr>
          <a:xfrm>
            <a:off x="1541015" y="4335975"/>
            <a:ext cx="1395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actualizan los parámetros</a:t>
            </a:r>
            <a:endParaRPr baseline="-25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82" name="Google Shape;1182;p146"/>
          <p:cNvCxnSpPr/>
          <p:nvPr/>
        </p:nvCxnSpPr>
        <p:spPr>
          <a:xfrm rot="10800000">
            <a:off x="2208075" y="3503675"/>
            <a:ext cx="3636600" cy="0"/>
          </a:xfrm>
          <a:prstGeom prst="straightConnector1">
            <a:avLst/>
          </a:prstGeom>
          <a:noFill/>
          <a:ln cap="flat" cmpd="sng" w="28575">
            <a:solidFill>
              <a:srgbClr val="E1446D"/>
            </a:solidFill>
            <a:prstDash val="dash"/>
            <a:round/>
            <a:headEnd len="sm" w="sm" type="none"/>
            <a:tailEnd len="med" w="med" type="stealth"/>
          </a:ln>
        </p:spPr>
      </p:cxnSp>
      <p:sp>
        <p:nvSpPr>
          <p:cNvPr id="1183" name="Google Shape;1183;p146"/>
          <p:cNvSpPr txBox="1"/>
          <p:nvPr/>
        </p:nvSpPr>
        <p:spPr>
          <a:xfrm>
            <a:off x="899775" y="252100"/>
            <a:ext cx="6150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184" name="Google Shape;1184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5476" y="158525"/>
            <a:ext cx="1551500" cy="69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47"/>
          <p:cNvSpPr txBox="1"/>
          <p:nvPr/>
        </p:nvSpPr>
        <p:spPr>
          <a:xfrm>
            <a:off x="1352325" y="1795125"/>
            <a:ext cx="6307800" cy="77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Calcular las derivadas y actualizar los parámetros “hacia atrás” se conoce como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Backpropagation.</a:t>
            </a:r>
            <a:endParaRPr b="1" i="0" sz="24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0" name="Google Shape;1190;p147"/>
          <p:cNvSpPr/>
          <p:nvPr/>
        </p:nvSpPr>
        <p:spPr>
          <a:xfrm>
            <a:off x="2881768" y="2852777"/>
            <a:ext cx="1509900" cy="13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47"/>
          <p:cNvSpPr txBox="1"/>
          <p:nvPr/>
        </p:nvSpPr>
        <p:spPr>
          <a:xfrm>
            <a:off x="2913675" y="3364100"/>
            <a:ext cx="944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z = 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+w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2" name="Google Shape;1192;p147"/>
          <p:cNvSpPr txBox="1"/>
          <p:nvPr/>
        </p:nvSpPr>
        <p:spPr>
          <a:xfrm>
            <a:off x="3784027" y="3306865"/>
            <a:ext cx="6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σ(z)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3" name="Google Shape;1193;p147"/>
          <p:cNvCxnSpPr/>
          <p:nvPr/>
        </p:nvCxnSpPr>
        <p:spPr>
          <a:xfrm>
            <a:off x="3819972" y="2872059"/>
            <a:ext cx="0" cy="12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4" name="Google Shape;1194;p147"/>
          <p:cNvSpPr txBox="1"/>
          <p:nvPr/>
        </p:nvSpPr>
        <p:spPr>
          <a:xfrm>
            <a:off x="1885775" y="2852775"/>
            <a:ext cx="333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5" name="Google Shape;1195;p147"/>
          <p:cNvSpPr txBox="1"/>
          <p:nvPr/>
        </p:nvSpPr>
        <p:spPr>
          <a:xfrm>
            <a:off x="1906270" y="3814134"/>
            <a:ext cx="2928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96" name="Google Shape;1196;p147"/>
          <p:cNvCxnSpPr>
            <a:stCxn id="1194" idx="3"/>
          </p:cNvCxnSpPr>
          <p:nvPr/>
        </p:nvCxnSpPr>
        <p:spPr>
          <a:xfrm>
            <a:off x="2219675" y="3024075"/>
            <a:ext cx="72510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7" name="Google Shape;1197;p147"/>
          <p:cNvCxnSpPr>
            <a:stCxn id="1195" idx="3"/>
          </p:cNvCxnSpPr>
          <p:nvPr/>
        </p:nvCxnSpPr>
        <p:spPr>
          <a:xfrm flipH="1" rot="10800000">
            <a:off x="2199070" y="3815334"/>
            <a:ext cx="7527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8" name="Google Shape;1198;p147"/>
          <p:cNvCxnSpPr>
            <a:endCxn id="1199" idx="1"/>
          </p:cNvCxnSpPr>
          <p:nvPr/>
        </p:nvCxnSpPr>
        <p:spPr>
          <a:xfrm>
            <a:off x="4391749" y="3514773"/>
            <a:ext cx="6564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0" name="Google Shape;1200;p147"/>
          <p:cNvSpPr txBox="1"/>
          <p:nvPr/>
        </p:nvSpPr>
        <p:spPr>
          <a:xfrm>
            <a:off x="2391039" y="2866749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01" name="Google Shape;1201;p147"/>
          <p:cNvSpPr txBox="1"/>
          <p:nvPr/>
        </p:nvSpPr>
        <p:spPr>
          <a:xfrm>
            <a:off x="2275795" y="3599131"/>
            <a:ext cx="395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</a:t>
            </a:r>
            <a:r>
              <a:rPr baseline="-25000" i="0" lang="es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02" name="Google Shape;1202;p147"/>
          <p:cNvSpPr txBox="1"/>
          <p:nvPr/>
        </p:nvSpPr>
        <p:spPr>
          <a:xfrm>
            <a:off x="5861550" y="3301350"/>
            <a:ext cx="1346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J (costo)</a:t>
            </a:r>
            <a:endParaRPr b="1" i="0" sz="1800" u="none" cap="none" strike="noStrike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99" name="Google Shape;1199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49" y="3350073"/>
            <a:ext cx="219362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47"/>
          <p:cNvSpPr/>
          <p:nvPr/>
        </p:nvSpPr>
        <p:spPr>
          <a:xfrm rot="-5400000">
            <a:off x="4703412" y="3479975"/>
            <a:ext cx="98700" cy="164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47"/>
          <p:cNvSpPr/>
          <p:nvPr/>
        </p:nvSpPr>
        <p:spPr>
          <a:xfrm rot="-5400000">
            <a:off x="6403050" y="3739625"/>
            <a:ext cx="98700" cy="112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47"/>
          <p:cNvSpPr txBox="1"/>
          <p:nvPr/>
        </p:nvSpPr>
        <p:spPr>
          <a:xfrm>
            <a:off x="5734725" y="4335975"/>
            <a:ext cx="1736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el costo con respecto a las predicciones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06" name="Google Shape;1206;p147"/>
          <p:cNvSpPr txBox="1"/>
          <p:nvPr/>
        </p:nvSpPr>
        <p:spPr>
          <a:xfrm>
            <a:off x="4066883" y="4335975"/>
            <a:ext cx="1509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la predicción con respecto z</a:t>
            </a:r>
            <a:endParaRPr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07" name="Google Shape;1207;p147"/>
          <p:cNvCxnSpPr>
            <a:stCxn id="1199" idx="3"/>
            <a:endCxn id="1202" idx="1"/>
          </p:cNvCxnSpPr>
          <p:nvPr/>
        </p:nvCxnSpPr>
        <p:spPr>
          <a:xfrm>
            <a:off x="5267511" y="3521373"/>
            <a:ext cx="594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8" name="Google Shape;1208;p147"/>
          <p:cNvSpPr/>
          <p:nvPr/>
        </p:nvSpPr>
        <p:spPr>
          <a:xfrm rot="-5400000">
            <a:off x="3336526" y="3884825"/>
            <a:ext cx="98700" cy="834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47"/>
          <p:cNvSpPr txBox="1"/>
          <p:nvPr/>
        </p:nvSpPr>
        <p:spPr>
          <a:xfrm>
            <a:off x="2752302" y="4335975"/>
            <a:ext cx="1395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deriva z con respecto a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</a:t>
            </a: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y w</a:t>
            </a:r>
            <a:r>
              <a:rPr baseline="-25000"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-25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0" name="Google Shape;1210;p147"/>
          <p:cNvSpPr/>
          <p:nvPr/>
        </p:nvSpPr>
        <p:spPr>
          <a:xfrm rot="-5400000">
            <a:off x="2411950" y="4028675"/>
            <a:ext cx="98700" cy="54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47"/>
          <p:cNvSpPr txBox="1"/>
          <p:nvPr/>
        </p:nvSpPr>
        <p:spPr>
          <a:xfrm>
            <a:off x="1541015" y="4335975"/>
            <a:ext cx="1395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s" sz="12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actualizan los parámetros</a:t>
            </a:r>
            <a:endParaRPr baseline="-25000" i="0" sz="12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12" name="Google Shape;1212;p147"/>
          <p:cNvCxnSpPr/>
          <p:nvPr/>
        </p:nvCxnSpPr>
        <p:spPr>
          <a:xfrm rot="10800000">
            <a:off x="2208075" y="3503675"/>
            <a:ext cx="3636600" cy="0"/>
          </a:xfrm>
          <a:prstGeom prst="straightConnector1">
            <a:avLst/>
          </a:prstGeom>
          <a:noFill/>
          <a:ln cap="flat" cmpd="sng" w="28575">
            <a:solidFill>
              <a:srgbClr val="E1446D"/>
            </a:solidFill>
            <a:prstDash val="dash"/>
            <a:round/>
            <a:headEnd len="sm" w="sm" type="none"/>
            <a:tailEnd len="med" w="med" type="stealth"/>
          </a:ln>
        </p:spPr>
      </p:cxnSp>
      <p:sp>
        <p:nvSpPr>
          <p:cNvPr id="1213" name="Google Shape;1213;p147"/>
          <p:cNvSpPr txBox="1"/>
          <p:nvPr/>
        </p:nvSpPr>
        <p:spPr>
          <a:xfrm>
            <a:off x="899775" y="252100"/>
            <a:ext cx="6150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 el costo calculado, queremos actualizar los valores de los parámetros según la regla vista en la clase anterior.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eso, tenemos que derivar el costo y propagar esa derivada hacia atrás, hasta llegar a los parámetros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0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y w</a:t>
            </a:r>
            <a:r>
              <a:rPr baseline="-25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214" name="Google Shape;1214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5476" y="158525"/>
            <a:ext cx="1551500" cy="69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5" name="Google Shape;1215;p147"/>
          <p:cNvSpPr txBox="1"/>
          <p:nvPr/>
        </p:nvSpPr>
        <p:spPr>
          <a:xfrm>
            <a:off x="7471425" y="2872050"/>
            <a:ext cx="1509900" cy="15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Para los que hicieron análisis matemático, </a:t>
            </a:r>
            <a:endParaRPr i="0" sz="14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¡es la vieja y conocida Regla de la Cadena!</a:t>
            </a:r>
            <a:endParaRPr i="0" sz="14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Redes neuronales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0" name="Google Shape;37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1144700"/>
            <a:ext cx="3732575" cy="166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5125" y="2474475"/>
            <a:ext cx="3928075" cy="25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85"/>
          <p:cNvSpPr txBox="1"/>
          <p:nvPr/>
        </p:nvSpPr>
        <p:spPr>
          <a:xfrm>
            <a:off x="6739200" y="1775850"/>
            <a:ext cx="19284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Neurona básica: </a:t>
            </a: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Simple 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3" name="Google Shape;373;p85"/>
          <p:cNvSpPr/>
          <p:nvPr/>
        </p:nvSpPr>
        <p:spPr>
          <a:xfrm>
            <a:off x="5553300" y="2497900"/>
            <a:ext cx="2371800" cy="2484900"/>
          </a:xfrm>
          <a:prstGeom prst="rect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85"/>
          <p:cNvCxnSpPr>
            <a:stCxn id="373" idx="0"/>
          </p:cNvCxnSpPr>
          <p:nvPr/>
        </p:nvCxnSpPr>
        <p:spPr>
          <a:xfrm rot="10800000">
            <a:off x="6739200" y="1783000"/>
            <a:ext cx="0" cy="7149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49"/>
          <p:cNvSpPr txBox="1"/>
          <p:nvPr>
            <p:ph type="title"/>
          </p:nvPr>
        </p:nvSpPr>
        <p:spPr>
          <a:xfrm>
            <a:off x="729450" y="587675"/>
            <a:ext cx="6265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Pair programming </a:t>
            </a:r>
            <a:r>
              <a:rPr b="0" lang="es" sz="3200"/>
              <a:t>(Programación en duplas)</a:t>
            </a:r>
            <a:endParaRPr b="0" sz="3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0" name="Google Shape;1230;p150"/>
          <p:cNvSpPr txBox="1"/>
          <p:nvPr/>
        </p:nvSpPr>
        <p:spPr>
          <a:xfrm>
            <a:off x="899775" y="1097820"/>
            <a:ext cx="6069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 una técnica de desarrollo de software en la que dos personas trabajan en un solo bloque de código.</a:t>
            </a:r>
            <a:r>
              <a:rPr lang="es" sz="2000">
                <a:solidFill>
                  <a:srgbClr val="434343"/>
                </a:solidFill>
                <a:highlight>
                  <a:srgbClr val="F8F9FA"/>
                </a:highlight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231" name="Google Shape;1231;p150"/>
          <p:cNvPicPr preferRelativeResize="0"/>
          <p:nvPr/>
        </p:nvPicPr>
        <p:blipFill rotWithShape="1">
          <a:blip r:embed="rId3">
            <a:alphaModFix/>
          </a:blip>
          <a:srcRect b="1497" l="7452" r="5591" t="0"/>
          <a:stretch/>
        </p:blipFill>
        <p:spPr>
          <a:xfrm>
            <a:off x="2815225" y="2373075"/>
            <a:ext cx="3426574" cy="19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5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Pair programming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8" name="Google Shape;1238;p151"/>
          <p:cNvSpPr txBox="1"/>
          <p:nvPr/>
        </p:nvSpPr>
        <p:spPr>
          <a:xfrm>
            <a:off x="899775" y="1097820"/>
            <a:ext cx="6069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 una técnica de desarrollo de software en la que dos personas trabajan en un solo bloque de código.</a:t>
            </a:r>
            <a:r>
              <a:rPr lang="es" sz="2000">
                <a:solidFill>
                  <a:srgbClr val="434343"/>
                </a:solidFill>
                <a:highlight>
                  <a:srgbClr val="F8F9FA"/>
                </a:highlight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239" name="Google Shape;1239;p151"/>
          <p:cNvPicPr preferRelativeResize="0"/>
          <p:nvPr/>
        </p:nvPicPr>
        <p:blipFill rotWithShape="1">
          <a:blip r:embed="rId3">
            <a:alphaModFix/>
          </a:blip>
          <a:srcRect b="1497" l="7452" r="5591" t="0"/>
          <a:stretch/>
        </p:blipFill>
        <p:spPr>
          <a:xfrm>
            <a:off x="2815225" y="2373075"/>
            <a:ext cx="3426574" cy="19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5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Pair programming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1" name="Google Shape;1241;p151"/>
          <p:cNvSpPr txBox="1"/>
          <p:nvPr/>
        </p:nvSpPr>
        <p:spPr>
          <a:xfrm>
            <a:off x="6859063" y="2871813"/>
            <a:ext cx="1899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Controlador. </a:t>
            </a:r>
            <a:endParaRPr b="1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4444"/>
                </a:solidFill>
                <a:latin typeface="Rubik"/>
                <a:ea typeface="Rubik"/>
                <a:cs typeface="Rubik"/>
                <a:sym typeface="Rubik"/>
              </a:rPr>
              <a:t>Responsable de redactar el código.</a:t>
            </a:r>
            <a:endParaRPr>
              <a:solidFill>
                <a:srgbClr val="44444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42" name="Google Shape;1242;p151"/>
          <p:cNvCxnSpPr/>
          <p:nvPr/>
        </p:nvCxnSpPr>
        <p:spPr>
          <a:xfrm rot="10800000">
            <a:off x="5828063" y="3065038"/>
            <a:ext cx="9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43" name="Google Shape;1243;p151"/>
          <p:cNvSpPr txBox="1"/>
          <p:nvPr/>
        </p:nvSpPr>
        <p:spPr>
          <a:xfrm>
            <a:off x="385338" y="2871813"/>
            <a:ext cx="1899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Navegador. </a:t>
            </a:r>
            <a:endParaRPr b="1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4444"/>
                </a:solidFill>
                <a:latin typeface="Rubik"/>
                <a:ea typeface="Rubik"/>
                <a:cs typeface="Rubik"/>
                <a:sym typeface="Rubik"/>
              </a:rPr>
              <a:t>Responsable de revisar y seguir el plan de acción.</a:t>
            </a:r>
            <a:endParaRPr>
              <a:solidFill>
                <a:srgbClr val="44444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44" name="Google Shape;1244;p151"/>
          <p:cNvCxnSpPr/>
          <p:nvPr/>
        </p:nvCxnSpPr>
        <p:spPr>
          <a:xfrm rot="10800000">
            <a:off x="2362438" y="3065050"/>
            <a:ext cx="8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50" name="Google Shape;1250;p152"/>
          <p:cNvSpPr txBox="1"/>
          <p:nvPr/>
        </p:nvSpPr>
        <p:spPr>
          <a:xfrm>
            <a:off x="1493875" y="1623897"/>
            <a:ext cx="606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¡Estos roles no son fijos!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1" name="Google Shape;1251;p152"/>
          <p:cNvPicPr preferRelativeResize="0"/>
          <p:nvPr/>
        </p:nvPicPr>
        <p:blipFill rotWithShape="1">
          <a:blip r:embed="rId3">
            <a:alphaModFix/>
          </a:blip>
          <a:srcRect b="1497" l="7452" r="5591" t="0"/>
          <a:stretch/>
        </p:blipFill>
        <p:spPr>
          <a:xfrm>
            <a:off x="2815225" y="2373075"/>
            <a:ext cx="3426574" cy="19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5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Pair programming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3" name="Google Shape;1253;p152"/>
          <p:cNvSpPr txBox="1"/>
          <p:nvPr/>
        </p:nvSpPr>
        <p:spPr>
          <a:xfrm>
            <a:off x="6859063" y="2871813"/>
            <a:ext cx="1899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Controlador. </a:t>
            </a:r>
            <a:endParaRPr b="1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4444"/>
                </a:solidFill>
                <a:latin typeface="Rubik"/>
                <a:ea typeface="Rubik"/>
                <a:cs typeface="Rubik"/>
                <a:sym typeface="Rubik"/>
              </a:rPr>
              <a:t>Responsable de redactar el código.</a:t>
            </a:r>
            <a:endParaRPr>
              <a:solidFill>
                <a:srgbClr val="44444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54" name="Google Shape;1254;p152"/>
          <p:cNvCxnSpPr/>
          <p:nvPr/>
        </p:nvCxnSpPr>
        <p:spPr>
          <a:xfrm rot="10800000">
            <a:off x="5828063" y="3065038"/>
            <a:ext cx="9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55" name="Google Shape;1255;p152"/>
          <p:cNvSpPr txBox="1"/>
          <p:nvPr/>
        </p:nvSpPr>
        <p:spPr>
          <a:xfrm>
            <a:off x="385338" y="2871813"/>
            <a:ext cx="1899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Navegador. </a:t>
            </a:r>
            <a:endParaRPr b="1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4444"/>
                </a:solidFill>
                <a:latin typeface="Rubik"/>
                <a:ea typeface="Rubik"/>
                <a:cs typeface="Rubik"/>
                <a:sym typeface="Rubik"/>
              </a:rPr>
              <a:t>Responsable de revisar y seguir el plan de acción.</a:t>
            </a:r>
            <a:endParaRPr>
              <a:solidFill>
                <a:srgbClr val="44444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56" name="Google Shape;1256;p152"/>
          <p:cNvCxnSpPr/>
          <p:nvPr/>
        </p:nvCxnSpPr>
        <p:spPr>
          <a:xfrm rot="10800000">
            <a:off x="2362438" y="3065050"/>
            <a:ext cx="8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2" name="Google Shape;1262;p15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Pair programming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Ventajas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3" name="Google Shape;1263;p153"/>
          <p:cNvSpPr txBox="1"/>
          <p:nvPr/>
        </p:nvSpPr>
        <p:spPr>
          <a:xfrm>
            <a:off x="899775" y="1253000"/>
            <a:ext cx="67491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ubik Light"/>
              <a:buChar char="-"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Hacer foco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ubik Light"/>
              <a:buChar char="-"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Mejorar el flujo de trabajo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ubik Light"/>
              <a:buChar char="-"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Reducir la frustración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ubik Light"/>
              <a:buChar char="-"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Conocimiento compartido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ubik Light"/>
              <a:buChar char="-"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Mejores soluciones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2000"/>
              <a:buFont typeface="Rubik Light"/>
              <a:buChar char="-"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Colaboración y trabajo en equipo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5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  <p:pic>
        <p:nvPicPr>
          <p:cNvPr id="1269" name="Google Shape;1269;p15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600" y="587675"/>
            <a:ext cx="4219001" cy="386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75" name="Google Shape;1275;p155"/>
          <p:cNvSpPr txBox="1"/>
          <p:nvPr/>
        </p:nvSpPr>
        <p:spPr>
          <a:xfrm>
            <a:off x="2449825" y="1097425"/>
            <a:ext cx="6161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¡Comencemos!</a:t>
            </a:r>
            <a:endParaRPr b="1" sz="4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76" name="Google Shape;1276;p155"/>
          <p:cNvPicPr preferRelativeResize="0"/>
          <p:nvPr/>
        </p:nvPicPr>
        <p:blipFill rotWithShape="1">
          <a:blip r:embed="rId3">
            <a:alphaModFix/>
          </a:blip>
          <a:srcRect b="0" l="18467" r="0" t="0"/>
          <a:stretch/>
        </p:blipFill>
        <p:spPr>
          <a:xfrm>
            <a:off x="4696225" y="2391025"/>
            <a:ext cx="1668900" cy="146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5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5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1287" name="Google Shape;1287;p1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88" name="Google Shape;1288;p157"/>
          <p:cNvSpPr txBox="1"/>
          <p:nvPr/>
        </p:nvSpPr>
        <p:spPr>
          <a:xfrm>
            <a:off x="2057400" y="1534825"/>
            <a:ext cx="70569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DS_Encuentro_30_Perceptron.ipynb</a:t>
            </a:r>
            <a:endParaRPr sz="3400">
              <a:solidFill>
                <a:srgbClr val="351C7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5188"/>
            <a:ext cx="3657600" cy="24380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8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2" name="Google Shape;382;p86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5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59"/>
          <p:cNvSpPr txBox="1"/>
          <p:nvPr/>
        </p:nvSpPr>
        <p:spPr>
          <a:xfrm>
            <a:off x="2322175" y="587675"/>
            <a:ext cx="5847600" cy="30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Videos de YouTube</a:t>
            </a:r>
            <a:endParaRPr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ubik"/>
              <a:buChar char="-"/>
            </a:pPr>
            <a:r>
              <a:rPr lang="es" sz="1600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¿Pero qué "es" una Red neuronal? | Aprendizaje profundo, Parte 1</a:t>
            </a:r>
            <a:endParaRPr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ubik"/>
              <a:buChar char="-"/>
            </a:pPr>
            <a:r>
              <a:rPr lang="es" sz="1600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Descenso de gradiente, es como las redes neuronales aprenden | Aprendizaje profundo, capítulo 2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9" name="Google Shape;1299;p15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6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1305" name="Google Shape;1305;p160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Completar el Notebook de la clase de hoy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 los siguientes videos (muy cortos):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"/>
              <a:buAutoNum type="alphaLcPeriod"/>
            </a:pPr>
            <a:r>
              <a:rPr lang="es" sz="1800" u="sng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https://www.youtube.com/watch?v=D8iMDH5va9M</a:t>
            </a:r>
            <a:endParaRPr u="sng">
              <a:solidFill>
                <a:srgbClr val="430098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"/>
              <a:buAutoNum type="alphaLcPeriod"/>
            </a:pPr>
            <a:r>
              <a:rPr lang="es" sz="1800" u="sng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https://www.youtube.com/watch?v=fAKwocta2wM</a:t>
            </a:r>
            <a:endParaRPr sz="1800" u="sng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Descenso por gradiente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8" name="Google Shape;388;p87"/>
          <p:cNvSpPr txBox="1"/>
          <p:nvPr/>
        </p:nvSpPr>
        <p:spPr>
          <a:xfrm>
            <a:off x="899775" y="971625"/>
            <a:ext cx="3971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Queremos explorar el mínimo, pero no hicimos una exploración exhaustiva de la función de costo: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89" name="Google Shape;389;p87"/>
          <p:cNvSpPr txBox="1"/>
          <p:nvPr/>
        </p:nvSpPr>
        <p:spPr>
          <a:xfrm>
            <a:off x="5071400" y="2013875"/>
            <a:ext cx="36576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Pasos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el costo para ciertos valores al azar de los parámetros.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90" name="Google Shape;39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75" y="2104600"/>
            <a:ext cx="3657600" cy="244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